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9"/>
  </p:notesMasterIdLst>
  <p:sldIdLst>
    <p:sldId id="256" r:id="rId2"/>
    <p:sldId id="267" r:id="rId3"/>
    <p:sldId id="257" r:id="rId4"/>
    <p:sldId id="284" r:id="rId5"/>
    <p:sldId id="290" r:id="rId6"/>
    <p:sldId id="285" r:id="rId7"/>
    <p:sldId id="286" r:id="rId8"/>
    <p:sldId id="287" r:id="rId9"/>
    <p:sldId id="288" r:id="rId10"/>
    <p:sldId id="268" r:id="rId11"/>
    <p:sldId id="264" r:id="rId12"/>
    <p:sldId id="291" r:id="rId13"/>
    <p:sldId id="266" r:id="rId14"/>
    <p:sldId id="265" r:id="rId15"/>
    <p:sldId id="269" r:id="rId16"/>
    <p:sldId id="260" r:id="rId17"/>
    <p:sldId id="270" r:id="rId18"/>
    <p:sldId id="283" r:id="rId19"/>
    <p:sldId id="293" r:id="rId20"/>
    <p:sldId id="294" r:id="rId21"/>
    <p:sldId id="295" r:id="rId22"/>
    <p:sldId id="271" r:id="rId23"/>
    <p:sldId id="292" r:id="rId24"/>
    <p:sldId id="272" r:id="rId25"/>
    <p:sldId id="274" r:id="rId26"/>
    <p:sldId id="273" r:id="rId27"/>
    <p:sldId id="275"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743"/>
    <p:restoredTop sz="63061"/>
  </p:normalViewPr>
  <p:slideViewPr>
    <p:cSldViewPr snapToGrid="0" snapToObjects="1">
      <p:cViewPr varScale="1">
        <p:scale>
          <a:sx n="81" d="100"/>
          <a:sy n="81" d="100"/>
        </p:scale>
        <p:origin x="136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AF5568-5764-3645-BA47-A2145F42072A}" type="datetimeFigureOut">
              <a:rPr lang="en-IL" smtClean="0"/>
              <a:t>11/08/2020</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850163-67CE-1445-A832-1977356FC86B}" type="slidenum">
              <a:rPr lang="en-IL" smtClean="0"/>
              <a:t>‹#›</a:t>
            </a:fld>
            <a:endParaRPr lang="en-IL"/>
          </a:p>
        </p:txBody>
      </p:sp>
    </p:spTree>
    <p:extLst>
      <p:ext uri="{BB962C8B-B14F-4D97-AF65-F5344CB8AC3E}">
        <p14:creationId xmlns:p14="http://schemas.microsoft.com/office/powerpoint/2010/main" val="1907983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facebook.github.io/graphql/"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howtographql.com/basics/1-graphql-is-the-better-rest/"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facebook.github.io/graphql/"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ww.howtographql.com/basics/1-graphql-is-the-better-res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IL" dirty="0"/>
          </a:p>
          <a:p>
            <a:pPr marL="171450" indent="-171450" algn="r" defTabSz="914400" rtl="1" eaLnBrk="1" latinLnBrk="0" hangingPunct="1">
              <a:buFont typeface="Arial" panose="020B0604020202020204" pitchFamily="34" charset="0"/>
              <a:buChar char="•"/>
            </a:pPr>
            <a:r>
              <a:rPr lang="he-IL" sz="1800" dirty="0"/>
              <a:t>בשנים האחרונות , בזכות נוד </a:t>
            </a:r>
            <a:r>
              <a:rPr lang="en-US" sz="1800" dirty="0" err="1"/>
              <a:t>js</a:t>
            </a:r>
            <a:r>
              <a:rPr lang="en-US" sz="1800" dirty="0"/>
              <a:t> </a:t>
            </a:r>
            <a:r>
              <a:rPr lang="he-IL" sz="1800" dirty="0"/>
              <a:t> הפכה להיות שחקן מרכזי בזירה של ה </a:t>
            </a:r>
            <a:r>
              <a:rPr lang="en-US" sz="1800" dirty="0"/>
              <a:t>BE </a:t>
            </a:r>
            <a:r>
              <a:rPr lang="en-US" sz="1800" dirty="0" err="1"/>
              <a:t>iFE</a:t>
            </a:r>
            <a:endParaRPr lang="en-US" sz="1800" dirty="0"/>
          </a:p>
          <a:p>
            <a:pPr marL="171450" indent="-171450" algn="r" defTabSz="914400" rtl="1" eaLnBrk="1" latinLnBrk="0" hangingPunct="1">
              <a:buFont typeface="Arial" panose="020B0604020202020204" pitchFamily="34" charset="0"/>
              <a:buChar char="•"/>
            </a:pPr>
            <a:r>
              <a:rPr lang="he-IL" sz="1800" dirty="0"/>
              <a:t>ההצלחה הזאת הולידה מספר </a:t>
            </a:r>
            <a:r>
              <a:rPr lang="en-US" sz="1800" dirty="0"/>
              <a:t>frameworks </a:t>
            </a:r>
            <a:r>
              <a:rPr lang="he-IL" sz="1800" dirty="0"/>
              <a:t>  מפורסמים ומוצלחים כמו </a:t>
            </a:r>
            <a:r>
              <a:rPr lang="en-US" sz="1800" dirty="0"/>
              <a:t>angular </a:t>
            </a:r>
            <a:r>
              <a:rPr lang="en-US" sz="1800" dirty="0" err="1"/>
              <a:t>vue</a:t>
            </a:r>
            <a:r>
              <a:rPr lang="en-US" sz="1800" dirty="0"/>
              <a:t> </a:t>
            </a:r>
            <a:r>
              <a:rPr lang="he-IL" sz="1800" dirty="0"/>
              <a:t>ו </a:t>
            </a:r>
            <a:r>
              <a:rPr lang="en-US" sz="1800" dirty="0"/>
              <a:t>react </a:t>
            </a:r>
            <a:r>
              <a:rPr lang="he-IL" sz="1800" dirty="0"/>
              <a:t> שמאפשרים להגדיל את </a:t>
            </a:r>
            <a:r>
              <a:rPr lang="he-IL" sz="1800" dirty="0" err="1"/>
              <a:t>פיריון</a:t>
            </a:r>
            <a:r>
              <a:rPr lang="he-IL" sz="1800" dirty="0"/>
              <a:t> המתכנתים, וגם לכתוב אפליקציות , בצורה יותר זריזה , מסודרת ומודולריות.</a:t>
            </a:r>
          </a:p>
          <a:p>
            <a:pPr marL="171450" indent="-171450" algn="r" defTabSz="914400" rtl="1" eaLnBrk="1" latinLnBrk="0" hangingPunct="1">
              <a:buFont typeface="Arial" panose="020B0604020202020204" pitchFamily="34" charset="0"/>
              <a:buChar char="•"/>
            </a:pPr>
            <a:r>
              <a:rPr lang="he-IL" sz="1800" dirty="0"/>
              <a:t>למרות ההצלחה הזאת ולמרות </a:t>
            </a:r>
            <a:r>
              <a:rPr lang="en-US" sz="1800" dirty="0"/>
              <a:t>eco system </a:t>
            </a:r>
            <a:r>
              <a:rPr lang="he-IL" sz="1800" dirty="0"/>
              <a:t>מאוד עשיר עם מלא ספריות, עדיין ישנם בעיה אחת,  בעיה של </a:t>
            </a:r>
            <a:r>
              <a:rPr lang="en-US" sz="1800" dirty="0"/>
              <a:t>architecture</a:t>
            </a:r>
          </a:p>
          <a:p>
            <a:pPr marL="171450" indent="-171450" algn="r" defTabSz="914400" rtl="1" eaLnBrk="1" latinLnBrk="0" hangingPunct="1">
              <a:buFont typeface="Arial" panose="020B0604020202020204" pitchFamily="34" charset="0"/>
              <a:buChar char="•"/>
            </a:pPr>
            <a:r>
              <a:rPr lang="en-US" sz="1800" dirty="0"/>
              <a:t>Nest</a:t>
            </a:r>
          </a:p>
          <a:p>
            <a:pPr marL="171450" indent="-171450" algn="r" defTabSz="914400" rtl="1" eaLnBrk="1" latinLnBrk="0" hangingPunct="1">
              <a:buFont typeface="Arial" panose="020B0604020202020204" pitchFamily="34" charset="0"/>
              <a:buChar char="•"/>
            </a:pPr>
            <a:r>
              <a:rPr lang="he-IL" sz="1800" dirty="0"/>
              <a:t>בא כדי לפתור את </a:t>
            </a:r>
            <a:r>
              <a:rPr lang="he-IL" sz="1800" dirty="0" err="1"/>
              <a:t>הבעייה</a:t>
            </a:r>
            <a:r>
              <a:rPr lang="he-IL" sz="1800" dirty="0"/>
              <a:t> הזאת , הוא מספק פיטרון </a:t>
            </a:r>
            <a:r>
              <a:rPr lang="en-US" sz="1800" dirty="0"/>
              <a:t>out of the box </a:t>
            </a:r>
            <a:r>
              <a:rPr lang="he-IL" sz="1800" dirty="0"/>
              <a:t> של </a:t>
            </a:r>
            <a:r>
              <a:rPr lang="en-US" sz="1800" dirty="0"/>
              <a:t>server application </a:t>
            </a:r>
            <a:r>
              <a:rPr lang="he-IL" sz="1800" dirty="0"/>
              <a:t> הכולל </a:t>
            </a:r>
            <a:r>
              <a:rPr lang="en-US" sz="1800" dirty="0"/>
              <a:t>scalability ‘  testability ‘ </a:t>
            </a:r>
            <a:r>
              <a:rPr lang="he-IL" sz="1800" dirty="0"/>
              <a:t> צמידות נמוכה ותחזוקה קלה.  ה </a:t>
            </a:r>
            <a:r>
              <a:rPr lang="en-US" sz="1800" dirty="0"/>
              <a:t>architecture </a:t>
            </a:r>
            <a:r>
              <a:rPr lang="he-IL" sz="1800" dirty="0"/>
              <a:t> קיבל השרה מ </a:t>
            </a:r>
            <a:r>
              <a:rPr lang="en-US" sz="1800" dirty="0"/>
              <a:t>angular</a:t>
            </a:r>
          </a:p>
          <a:p>
            <a:pPr marL="171450" indent="-171450" algn="r" defTabSz="914400" rtl="1" eaLnBrk="1" latinLnBrk="0" hangingPunct="1">
              <a:buFont typeface="Arial" panose="020B0604020202020204" pitchFamily="34" charset="0"/>
              <a:buChar char="•"/>
            </a:pPr>
            <a:r>
              <a:rPr lang="he-IL" sz="1800" dirty="0"/>
              <a:t>בנוי על </a:t>
            </a:r>
            <a:r>
              <a:rPr lang="en-US" sz="1800" dirty="0"/>
              <a:t>TS </a:t>
            </a:r>
            <a:r>
              <a:rPr lang="he-IL" sz="1800" dirty="0"/>
              <a:t>מאחורי </a:t>
            </a:r>
            <a:r>
              <a:rPr lang="he-IL" sz="1800" dirty="0" err="1"/>
              <a:t>הקלאים</a:t>
            </a:r>
            <a:r>
              <a:rPr lang="he-IL" sz="1800" dirty="0"/>
              <a:t> הוא כולו מבוסס על </a:t>
            </a:r>
            <a:r>
              <a:rPr lang="en-US" sz="1800" dirty="0"/>
              <a:t>express by default  </a:t>
            </a:r>
            <a:r>
              <a:rPr lang="he-IL" sz="1800" dirty="0"/>
              <a:t> ותומך גם ב </a:t>
            </a:r>
            <a:r>
              <a:rPr lang="en-US" sz="1800" dirty="0" err="1"/>
              <a:t>fastify</a:t>
            </a:r>
            <a:endParaRPr lang="he-IL" sz="1800"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D2850163-67CE-1445-A832-1977356FC86B}" type="slidenum">
              <a:rPr lang="en-IL" smtClean="0"/>
              <a:t>3</a:t>
            </a:fld>
            <a:endParaRPr lang="en-IL"/>
          </a:p>
        </p:txBody>
      </p:sp>
    </p:spTree>
    <p:extLst>
      <p:ext uri="{BB962C8B-B14F-4D97-AF65-F5344CB8AC3E}">
        <p14:creationId xmlns:p14="http://schemas.microsoft.com/office/powerpoint/2010/main" val="1486103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IL" dirty="0"/>
              <a:t>dd red frame</a:t>
            </a:r>
          </a:p>
          <a:p>
            <a:pPr marL="171450" indent="-171450">
              <a:buFont typeface="Arial" panose="020B0604020202020204" pitchFamily="34" charset="0"/>
              <a:buChar char="•"/>
            </a:pPr>
            <a:r>
              <a:rPr lang="en-US" dirty="0"/>
              <a:t>Controllers are responsible for handling incoming </a:t>
            </a:r>
            <a:r>
              <a:rPr lang="en-US" b="1" dirty="0"/>
              <a:t>requests</a:t>
            </a:r>
            <a:r>
              <a:rPr lang="en-US" dirty="0"/>
              <a:t> and returning </a:t>
            </a:r>
            <a:r>
              <a:rPr lang="en-US" b="1" dirty="0"/>
              <a:t>responses</a:t>
            </a:r>
            <a:r>
              <a:rPr lang="en-US" dirty="0"/>
              <a:t> to the client.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L" sz="1200" kern="1200" dirty="0">
                <a:solidFill>
                  <a:schemeClr val="tx1"/>
                </a:solidFill>
                <a:effectLst/>
                <a:latin typeface="+mn-lt"/>
                <a:ea typeface="+mn-ea"/>
                <a:cs typeface="+mn-cs"/>
              </a:rPr>
              <a:t>A controller's purpose is to receive specific requests for the application. The </a:t>
            </a:r>
            <a:r>
              <a:rPr lang="en-IL" sz="1200" b="1" kern="1200" dirty="0">
                <a:solidFill>
                  <a:schemeClr val="tx1"/>
                </a:solidFill>
                <a:effectLst/>
                <a:latin typeface="+mn-lt"/>
                <a:ea typeface="+mn-ea"/>
                <a:cs typeface="+mn-cs"/>
              </a:rPr>
              <a:t>routing</a:t>
            </a:r>
            <a:r>
              <a:rPr lang="en-IL" sz="1200" kern="1200" dirty="0">
                <a:solidFill>
                  <a:schemeClr val="tx1"/>
                </a:solidFill>
                <a:effectLst/>
                <a:latin typeface="+mn-lt"/>
                <a:ea typeface="+mn-ea"/>
                <a:cs typeface="+mn-cs"/>
              </a:rPr>
              <a:t> mechanism controls which controller receives which requests. Frequently, each controller has more than one route, and different routes can perform different actions.</a:t>
            </a:r>
            <a:endParaRPr lang="he-IL"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a:t>
            </a:r>
            <a:r>
              <a:rPr lang="en-IL" sz="1200" kern="1200" dirty="0">
                <a:solidFill>
                  <a:schemeClr val="tx1"/>
                </a:solidFill>
                <a:effectLst/>
                <a:latin typeface="+mn-lt"/>
                <a:ea typeface="+mn-ea"/>
                <a:cs typeface="+mn-cs"/>
              </a:rPr>
              <a:t>ontroller </a:t>
            </a:r>
            <a:r>
              <a:rPr lang="he-IL" sz="1200" kern="1200" dirty="0">
                <a:solidFill>
                  <a:schemeClr val="tx1"/>
                </a:solidFill>
                <a:effectLst/>
                <a:latin typeface="+mn-lt"/>
                <a:ea typeface="+mn-ea"/>
                <a:cs typeface="+mn-cs"/>
              </a:rPr>
              <a:t>הוא אחראי על תיפול בבקשות נכנסות מה </a:t>
            </a:r>
            <a:r>
              <a:rPr lang="en-IL" sz="1200" kern="1200" dirty="0">
                <a:solidFill>
                  <a:schemeClr val="tx1"/>
                </a:solidFill>
                <a:effectLst/>
                <a:latin typeface="+mn-lt"/>
                <a:ea typeface="+mn-ea"/>
                <a:cs typeface="+mn-cs"/>
              </a:rPr>
              <a:t>client  </a:t>
            </a:r>
            <a:r>
              <a:rPr lang="he-IL" sz="1200" kern="1200" dirty="0">
                <a:solidFill>
                  <a:schemeClr val="tx1"/>
                </a:solidFill>
                <a:effectLst/>
                <a:latin typeface="+mn-lt"/>
                <a:ea typeface="+mn-ea"/>
                <a:cs typeface="+mn-cs"/>
              </a:rPr>
              <a:t> ותפקיד המרכזי שלו הוא לנווט את הבקשות ליחידת טיפול </a:t>
            </a:r>
            <a:r>
              <a:rPr lang="he-IL" sz="1200" kern="1200" dirty="0" err="1">
                <a:solidFill>
                  <a:schemeClr val="tx1"/>
                </a:solidFill>
                <a:effectLst/>
                <a:latin typeface="+mn-lt"/>
                <a:ea typeface="+mn-ea"/>
                <a:cs typeface="+mn-cs"/>
              </a:rPr>
              <a:t>יעודית</a:t>
            </a:r>
            <a:r>
              <a:rPr lang="he-IL" sz="1200" kern="1200" dirty="0">
                <a:solidFill>
                  <a:schemeClr val="tx1"/>
                </a:solidFill>
                <a:effectLst/>
                <a:latin typeface="+mn-lt"/>
                <a:ea typeface="+mn-ea"/>
                <a:cs typeface="+mn-cs"/>
              </a:rPr>
              <a:t> , הוא מחזיק את טבלת ה </a:t>
            </a:r>
            <a:r>
              <a:rPr lang="en-IL" sz="1200" kern="1200" dirty="0">
                <a:solidFill>
                  <a:schemeClr val="tx1"/>
                </a:solidFill>
                <a:effectLst/>
                <a:latin typeface="+mn-lt"/>
                <a:ea typeface="+mn-ea"/>
                <a:cs typeface="+mn-cs"/>
              </a:rPr>
              <a:t>routing</a:t>
            </a:r>
          </a:p>
        </p:txBody>
      </p:sp>
      <p:sp>
        <p:nvSpPr>
          <p:cNvPr id="4" name="Slide Number Placeholder 3"/>
          <p:cNvSpPr>
            <a:spLocks noGrp="1"/>
          </p:cNvSpPr>
          <p:nvPr>
            <p:ph type="sldNum" sz="quarter" idx="5"/>
          </p:nvPr>
        </p:nvSpPr>
        <p:spPr/>
        <p:txBody>
          <a:bodyPr/>
          <a:lstStyle/>
          <a:p>
            <a:fld id="{D2850163-67CE-1445-A832-1977356FC86B}" type="slidenum">
              <a:rPr lang="en-IL" smtClean="0"/>
              <a:t>13</a:t>
            </a:fld>
            <a:endParaRPr lang="en-IL"/>
          </a:p>
        </p:txBody>
      </p:sp>
    </p:spTree>
    <p:extLst>
      <p:ext uri="{BB962C8B-B14F-4D97-AF65-F5344CB8AC3E}">
        <p14:creationId xmlns:p14="http://schemas.microsoft.com/office/powerpoint/2010/main" val="422771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sz="1200" kern="1200" dirty="0">
                <a:solidFill>
                  <a:schemeClr val="tx1"/>
                </a:solidFill>
                <a:effectLst/>
                <a:latin typeface="+mn-lt"/>
                <a:ea typeface="+mn-ea"/>
                <a:cs typeface="+mn-cs"/>
              </a:rPr>
              <a:t>Providers are a fundamental concept in Nest. Many of the basic Nest classes may be treated as a provider – services, repositories, factories, helpers, and so on.</a:t>
            </a:r>
          </a:p>
          <a:p>
            <a:r>
              <a:rPr lang="en-IL" sz="1200" kern="1200" dirty="0">
                <a:solidFill>
                  <a:schemeClr val="tx1"/>
                </a:solidFill>
                <a:effectLst/>
                <a:latin typeface="+mn-lt"/>
                <a:ea typeface="+mn-ea"/>
                <a:cs typeface="+mn-cs"/>
              </a:rPr>
              <a:t>The main idea of a provider is that it can </a:t>
            </a:r>
            <a:r>
              <a:rPr lang="en-IL" sz="1200" b="1" kern="1200" dirty="0">
                <a:solidFill>
                  <a:schemeClr val="tx1"/>
                </a:solidFill>
                <a:effectLst/>
                <a:latin typeface="+mn-lt"/>
                <a:ea typeface="+mn-ea"/>
                <a:cs typeface="+mn-cs"/>
              </a:rPr>
              <a:t>inject</a:t>
            </a:r>
            <a:r>
              <a:rPr lang="en-IL" sz="1200" kern="1200" dirty="0">
                <a:solidFill>
                  <a:schemeClr val="tx1"/>
                </a:solidFill>
                <a:effectLst/>
                <a:latin typeface="+mn-lt"/>
                <a:ea typeface="+mn-ea"/>
                <a:cs typeface="+mn-cs"/>
              </a:rPr>
              <a:t> dependencies; this means objects can create various relationships with each other, and the function of "wiring up" instances of objects can largely be delegated to the Nest runtime system. </a:t>
            </a:r>
          </a:p>
          <a:p>
            <a:endParaRPr lang="en-IL" sz="1200" kern="1200" dirty="0">
              <a:solidFill>
                <a:schemeClr val="tx1"/>
              </a:solidFill>
              <a:effectLst/>
              <a:latin typeface="+mn-lt"/>
              <a:ea typeface="+mn-ea"/>
              <a:cs typeface="+mn-cs"/>
            </a:endParaRPr>
          </a:p>
          <a:p>
            <a:pPr algn="r" rtl="1"/>
            <a:r>
              <a:rPr lang="en-US" sz="1200" kern="1200" dirty="0">
                <a:solidFill>
                  <a:schemeClr val="tx1"/>
                </a:solidFill>
                <a:effectLst/>
                <a:latin typeface="+mn-lt"/>
                <a:ea typeface="+mn-ea"/>
                <a:cs typeface="+mn-cs"/>
              </a:rPr>
              <a:t>Provider </a:t>
            </a:r>
            <a:r>
              <a:rPr lang="he-IL" sz="1200" kern="1200" dirty="0">
                <a:solidFill>
                  <a:schemeClr val="tx1"/>
                </a:solidFill>
                <a:effectLst/>
                <a:latin typeface="+mn-lt"/>
                <a:ea typeface="+mn-ea"/>
                <a:cs typeface="+mn-cs"/>
              </a:rPr>
              <a:t>הוא מרכיב הכי חשוב , הוא כל מה שהוא בר הזרקה </a:t>
            </a:r>
            <a:r>
              <a:rPr lang="en-IL" sz="1200" kern="1200" dirty="0">
                <a:solidFill>
                  <a:schemeClr val="tx1"/>
                </a:solidFill>
                <a:effectLst/>
                <a:latin typeface="+mn-lt"/>
                <a:ea typeface="+mn-ea"/>
                <a:cs typeface="+mn-cs"/>
              </a:rPr>
              <a:t>services, repositories, factories, helpers </a:t>
            </a:r>
          </a:p>
          <a:p>
            <a:pPr algn="r" rtl="1"/>
            <a:r>
              <a:rPr lang="he-IL" sz="1200" kern="1200" dirty="0">
                <a:solidFill>
                  <a:schemeClr val="tx1"/>
                </a:solidFill>
                <a:effectLst/>
                <a:latin typeface="+mn-lt"/>
                <a:ea typeface="+mn-ea"/>
                <a:cs typeface="+mn-cs"/>
              </a:rPr>
              <a:t>ולרוב שמה נכתוב את רוב הקוד שלנו</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בסוף בעזרת ה </a:t>
            </a:r>
            <a:r>
              <a:rPr lang="en-US" sz="1200" kern="1200" dirty="0">
                <a:solidFill>
                  <a:schemeClr val="tx1"/>
                </a:solidFill>
                <a:effectLst/>
                <a:latin typeface="+mn-lt"/>
                <a:ea typeface="+mn-ea"/>
                <a:cs typeface="+mn-cs"/>
              </a:rPr>
              <a:t>DI </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נאסט</a:t>
            </a:r>
            <a:r>
              <a:rPr lang="he-IL" sz="1200" kern="1200" dirty="0">
                <a:solidFill>
                  <a:schemeClr val="tx1"/>
                </a:solidFill>
                <a:effectLst/>
                <a:latin typeface="+mn-lt"/>
                <a:ea typeface="+mn-ea"/>
                <a:cs typeface="+mn-cs"/>
              </a:rPr>
              <a:t> לוקח את ה </a:t>
            </a:r>
            <a:r>
              <a:rPr lang="en-US" sz="1200" kern="1200" dirty="0">
                <a:solidFill>
                  <a:schemeClr val="tx1"/>
                </a:solidFill>
                <a:effectLst/>
                <a:latin typeface="+mn-lt"/>
                <a:ea typeface="+mn-ea"/>
                <a:cs typeface="+mn-cs"/>
              </a:rPr>
              <a:t>providers  </a:t>
            </a:r>
            <a:r>
              <a:rPr lang="he-IL" sz="1200" kern="1200" dirty="0">
                <a:solidFill>
                  <a:schemeClr val="tx1"/>
                </a:solidFill>
                <a:effectLst/>
                <a:latin typeface="+mn-lt"/>
                <a:ea typeface="+mn-ea"/>
                <a:cs typeface="+mn-cs"/>
              </a:rPr>
              <a:t> ויוצר חיווט של האפליקציה.</a:t>
            </a: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14</a:t>
            </a:fld>
            <a:endParaRPr lang="en-IL"/>
          </a:p>
        </p:txBody>
      </p:sp>
    </p:spTree>
    <p:extLst>
      <p:ext uri="{BB962C8B-B14F-4D97-AF65-F5344CB8AC3E}">
        <p14:creationId xmlns:p14="http://schemas.microsoft.com/office/powerpoint/2010/main" val="1552161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15</a:t>
            </a:fld>
            <a:endParaRPr lang="en-IL"/>
          </a:p>
        </p:txBody>
      </p:sp>
    </p:spTree>
    <p:extLst>
      <p:ext uri="{BB962C8B-B14F-4D97-AF65-F5344CB8AC3E}">
        <p14:creationId xmlns:p14="http://schemas.microsoft.com/office/powerpoint/2010/main" val="3592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 TODO explain more about decorator</a:t>
            </a:r>
          </a:p>
          <a:p>
            <a:endParaRPr lang="en-IL" dirty="0"/>
          </a:p>
          <a:p>
            <a:r>
              <a:rPr lang="en-IL" dirty="0"/>
              <a:t>// large lecture: guard, dto, db </a:t>
            </a:r>
            <a:endParaRPr lang="he-IL" dirty="0"/>
          </a:p>
          <a:p>
            <a:endParaRPr lang="he-IL" dirty="0"/>
          </a:p>
          <a:p>
            <a:endParaRPr lang="he-IL" dirty="0"/>
          </a:p>
          <a:p>
            <a:r>
              <a:rPr lang="en-US" sz="1200" b="0" i="0" kern="1200" dirty="0">
                <a:solidFill>
                  <a:schemeClr val="tx1"/>
                </a:solidFill>
                <a:effectLst/>
                <a:latin typeface="+mn-lt"/>
                <a:ea typeface="+mn-ea"/>
                <a:cs typeface="+mn-cs"/>
              </a:rPr>
              <a:t>Decorators are functions that are invoked with a prefixed </a:t>
            </a:r>
            <a:r>
              <a:rPr lang="en-US" dirty="0"/>
              <a:t>@</a:t>
            </a:r>
            <a:r>
              <a:rPr lang="en-US" sz="1200" b="0" i="0" kern="1200" dirty="0">
                <a:solidFill>
                  <a:schemeClr val="tx1"/>
                </a:solidFill>
                <a:effectLst/>
                <a:latin typeface="+mn-lt"/>
                <a:ea typeface="+mn-ea"/>
                <a:cs typeface="+mn-cs"/>
              </a:rPr>
              <a:t>symbol. Those provides additional metadata about the class.</a:t>
            </a: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16</a:t>
            </a:fld>
            <a:endParaRPr lang="en-IL"/>
          </a:p>
        </p:txBody>
      </p:sp>
    </p:spTree>
    <p:extLst>
      <p:ext uri="{BB962C8B-B14F-4D97-AF65-F5344CB8AC3E}">
        <p14:creationId xmlns:p14="http://schemas.microsoft.com/office/powerpoint/2010/main" val="3860110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 TODO: pipes </a:t>
            </a:r>
          </a:p>
        </p:txBody>
      </p:sp>
      <p:sp>
        <p:nvSpPr>
          <p:cNvPr id="4" name="Slide Number Placeholder 3"/>
          <p:cNvSpPr>
            <a:spLocks noGrp="1"/>
          </p:cNvSpPr>
          <p:nvPr>
            <p:ph type="sldNum" sz="quarter" idx="5"/>
          </p:nvPr>
        </p:nvSpPr>
        <p:spPr/>
        <p:txBody>
          <a:bodyPr/>
          <a:lstStyle/>
          <a:p>
            <a:fld id="{D2850163-67CE-1445-A832-1977356FC86B}" type="slidenum">
              <a:rPr lang="en-IL" smtClean="0"/>
              <a:t>17</a:t>
            </a:fld>
            <a:endParaRPr lang="en-IL"/>
          </a:p>
        </p:txBody>
      </p:sp>
    </p:spTree>
    <p:extLst>
      <p:ext uri="{BB962C8B-B14F-4D97-AF65-F5344CB8AC3E}">
        <p14:creationId xmlns:p14="http://schemas.microsoft.com/office/powerpoint/2010/main" val="3478640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GraphQL</a:t>
            </a:r>
            <a:r>
              <a:rPr lang="en-US" sz="1200" b="0" i="0" kern="1200" dirty="0">
                <a:solidFill>
                  <a:schemeClr val="tx1"/>
                </a:solidFill>
                <a:effectLst/>
                <a:latin typeface="+mn-lt"/>
                <a:ea typeface="+mn-ea"/>
                <a:cs typeface="+mn-cs"/>
              </a:rPr>
              <a:t> is an open sourced API </a:t>
            </a:r>
            <a:r>
              <a:rPr lang="en-US" sz="1200" b="0" i="0" u="none" strike="noStrike" kern="1200" dirty="0">
                <a:solidFill>
                  <a:schemeClr val="tx1"/>
                </a:solidFill>
                <a:effectLst/>
                <a:latin typeface="+mn-lt"/>
                <a:ea typeface="+mn-ea"/>
                <a:cs typeface="+mn-cs"/>
                <a:hlinkClick r:id="rId3"/>
              </a:rPr>
              <a:t>specification</a:t>
            </a:r>
            <a:r>
              <a:rPr lang="en-US" sz="1200" b="0" i="0" kern="1200" dirty="0">
                <a:solidFill>
                  <a:schemeClr val="tx1"/>
                </a:solidFill>
                <a:effectLst/>
                <a:latin typeface="+mn-lt"/>
                <a:ea typeface="+mn-ea"/>
                <a:cs typeface="+mn-cs"/>
              </a:rPr>
              <a:t> from Facebook that is touted as the next evolution from RESTful APIs.  The primary benefits at a high level is a reduction in how many times an endpoint (or multiple endpoints) are called to get only the information that is requested.  In doing so, solves the problem of over and under fetching in the JSON payload.  Hold the pickles, thank you.</a:t>
            </a:r>
            <a:endParaRPr lang="en-US" dirty="0"/>
          </a:p>
          <a:p>
            <a:endParaRPr lang="en-US" dirty="0"/>
          </a:p>
          <a:p>
            <a:r>
              <a:rPr lang="en-US" dirty="0"/>
              <a:t>Often, </a:t>
            </a:r>
            <a:r>
              <a:rPr lang="en-US" dirty="0" err="1"/>
              <a:t>GraphQL</a:t>
            </a:r>
            <a:r>
              <a:rPr lang="en-US" dirty="0"/>
              <a:t> is presented as a revolutionary new way to think about APIs. Instead of working with rigid server-defined endpoints, you can send queries to get exactly the data you’re looking for in one request. </a:t>
            </a:r>
          </a:p>
          <a:p>
            <a:endParaRPr lang="en-US" dirty="0"/>
          </a:p>
          <a:p>
            <a:endParaRPr lang="en-US" dirty="0"/>
          </a:p>
          <a:p>
            <a:r>
              <a:rPr lang="en-US" dirty="0" err="1"/>
              <a:t>Esch</a:t>
            </a:r>
            <a:r>
              <a:rPr lang="en-US" dirty="0"/>
              <a:t> request is post</a:t>
            </a:r>
          </a:p>
          <a:p>
            <a:r>
              <a:rPr lang="en-US" dirty="0"/>
              <a:t>Mutation: create /post patch put</a:t>
            </a:r>
          </a:p>
          <a:p>
            <a:r>
              <a:rPr lang="en-US" dirty="0"/>
              <a:t>Query : get</a:t>
            </a:r>
          </a:p>
          <a:p>
            <a:endParaRPr lang="en-US" dirty="0"/>
          </a:p>
          <a:p>
            <a:endParaRPr lang="he-IL" dirty="0"/>
          </a:p>
          <a:p>
            <a:pPr algn="r" rtl="1"/>
            <a:r>
              <a:rPr lang="en-US" dirty="0" err="1"/>
              <a:t>Graphql</a:t>
            </a:r>
            <a:r>
              <a:rPr lang="en-US" dirty="0"/>
              <a:t> </a:t>
            </a:r>
            <a:r>
              <a:rPr lang="he-IL" dirty="0"/>
              <a:t>היא שפה של שאילתות עבור ה </a:t>
            </a:r>
            <a:r>
              <a:rPr lang="en-US" dirty="0" err="1"/>
              <a:t>api</a:t>
            </a:r>
            <a:r>
              <a:rPr lang="en-US" dirty="0"/>
              <a:t> </a:t>
            </a:r>
            <a:r>
              <a:rPr lang="he-IL" dirty="0"/>
              <a:t> מפותחת ע״י </a:t>
            </a:r>
            <a:r>
              <a:rPr lang="en-US" dirty="0" err="1"/>
              <a:t>facebook</a:t>
            </a:r>
            <a:r>
              <a:rPr lang="en-US" dirty="0"/>
              <a:t> c 2012 </a:t>
            </a:r>
            <a:r>
              <a:rPr lang="he-IL" dirty="0"/>
              <a:t>ושוחרר לקהל הרחב ב 2015.</a:t>
            </a:r>
          </a:p>
          <a:p>
            <a:pPr algn="r" rtl="1"/>
            <a:r>
              <a:rPr lang="he-IL" dirty="0"/>
              <a:t>השאילתות האלו מאפשרות ל </a:t>
            </a:r>
            <a:r>
              <a:rPr lang="en-US" dirty="0"/>
              <a:t>client </a:t>
            </a:r>
            <a:r>
              <a:rPr lang="he-IL" dirty="0"/>
              <a:t>לשלות במה שחוזר מהשרת.</a:t>
            </a:r>
          </a:p>
          <a:p>
            <a:pPr algn="r" rtl="1"/>
            <a:r>
              <a:rPr lang="he-IL" dirty="0"/>
              <a:t>במקום לעבוד עם פורמט קבוע של תשובה שחוזרת מהשרת אפשר לרדת לרזולוציה יותר נמוכה.</a:t>
            </a:r>
          </a:p>
          <a:p>
            <a:pPr algn="r" rtl="1"/>
            <a:r>
              <a:rPr lang="he-IL" dirty="0"/>
              <a:t>מיד אציג דוגמה:</a:t>
            </a:r>
          </a:p>
          <a:p>
            <a:pPr algn="r" rtl="1"/>
            <a:endParaRPr lang="he-IL" dirty="0"/>
          </a:p>
          <a:p>
            <a:pPr algn="r" rtl="1"/>
            <a:r>
              <a:rPr lang="he-IL" dirty="0"/>
              <a:t>נניח שאני רוצה להציג באיזה אפליקציה של בלוג  הכותרות של משתמש ספציפי . באותו מסך אני רוצה להציג גם את השמות של 3 </a:t>
            </a:r>
            <a:r>
              <a:rPr lang="en-US" dirty="0"/>
              <a:t>followers</a:t>
            </a:r>
          </a:p>
          <a:p>
            <a:pPr algn="r" rtl="1"/>
            <a:r>
              <a:rPr lang="he-IL" dirty="0"/>
              <a:t>איך פותרים את זה ב </a:t>
            </a:r>
            <a:r>
              <a:rPr lang="en-US" dirty="0"/>
              <a:t>rest?</a:t>
            </a:r>
            <a:endParaRPr lang="he-IL" dirty="0"/>
          </a:p>
          <a:p>
            <a:pPr algn="r" rtl="1"/>
            <a:endParaRPr lang="en-IL" dirty="0"/>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hlinkClick r:id="rId4"/>
              </a:rPr>
              <a:t>https://www.howtographql.com/basics/1-graphql-is-the-better-rest/</a:t>
            </a:r>
            <a:endParaRPr lang="en-US" dirty="0"/>
          </a:p>
          <a:p>
            <a:pPr algn="r" rtl="1"/>
            <a:endParaRPr lang="en-IL" dirty="0"/>
          </a:p>
          <a:p>
            <a:pPr algn="r" rtl="1"/>
            <a:endParaRPr lang="en-IL" dirty="0"/>
          </a:p>
          <a:p>
            <a:pPr algn="r" rtl="1"/>
            <a:r>
              <a:rPr lang="he-IL" dirty="0"/>
              <a:t>לפני שנעבור </a:t>
            </a:r>
            <a:r>
              <a:rPr lang="he-IL" dirty="0" err="1"/>
              <a:t>לקןד</a:t>
            </a:r>
            <a:r>
              <a:rPr lang="he-IL" dirty="0"/>
              <a:t> בוא נזרוק </a:t>
            </a:r>
            <a:r>
              <a:rPr lang="he-IL" dirty="0" err="1"/>
              <a:t>עןד</a:t>
            </a:r>
            <a:r>
              <a:rPr lang="he-IL" dirty="0"/>
              <a:t> כמה מושגים על </a:t>
            </a:r>
            <a:r>
              <a:rPr lang="en-IL" dirty="0"/>
              <a:t>nest</a:t>
            </a:r>
          </a:p>
          <a:p>
            <a:pPr algn="r" rtl="1"/>
            <a:endParaRPr lang="en-IL" dirty="0"/>
          </a:p>
          <a:p>
            <a:pPr algn="r" rtl="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18</a:t>
            </a:fld>
            <a:endParaRPr lang="en-IL"/>
          </a:p>
        </p:txBody>
      </p:sp>
    </p:spTree>
    <p:extLst>
      <p:ext uri="{BB962C8B-B14F-4D97-AF65-F5344CB8AC3E}">
        <p14:creationId xmlns:p14="http://schemas.microsoft.com/office/powerpoint/2010/main" val="3026331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t>W</a:t>
            </a:r>
            <a:r>
              <a:rPr lang="en-IL"/>
              <a:t>rite restfull and graphql in same files </a:t>
            </a: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19</a:t>
            </a:fld>
            <a:endParaRPr lang="en-IL"/>
          </a:p>
        </p:txBody>
      </p:sp>
    </p:spTree>
    <p:extLst>
      <p:ext uri="{BB962C8B-B14F-4D97-AF65-F5344CB8AC3E}">
        <p14:creationId xmlns:p14="http://schemas.microsoft.com/office/powerpoint/2010/main" val="2874179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20</a:t>
            </a:fld>
            <a:endParaRPr lang="en-IL"/>
          </a:p>
        </p:txBody>
      </p:sp>
    </p:spTree>
    <p:extLst>
      <p:ext uri="{BB962C8B-B14F-4D97-AF65-F5344CB8AC3E}">
        <p14:creationId xmlns:p14="http://schemas.microsoft.com/office/powerpoint/2010/main" val="728673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21</a:t>
            </a:fld>
            <a:endParaRPr lang="en-IL"/>
          </a:p>
        </p:txBody>
      </p:sp>
    </p:spTree>
    <p:extLst>
      <p:ext uri="{BB962C8B-B14F-4D97-AF65-F5344CB8AC3E}">
        <p14:creationId xmlns:p14="http://schemas.microsoft.com/office/powerpoint/2010/main" val="713435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GraphQL</a:t>
            </a:r>
            <a:r>
              <a:rPr lang="en-US" sz="1200" b="0" i="0" kern="1200" dirty="0">
                <a:solidFill>
                  <a:schemeClr val="tx1"/>
                </a:solidFill>
                <a:effectLst/>
                <a:latin typeface="+mn-lt"/>
                <a:ea typeface="+mn-ea"/>
                <a:cs typeface="+mn-cs"/>
              </a:rPr>
              <a:t> is an open sourced API </a:t>
            </a:r>
            <a:r>
              <a:rPr lang="en-US" sz="1200" b="0" i="0" u="none" strike="noStrike" kern="1200" dirty="0">
                <a:solidFill>
                  <a:schemeClr val="tx1"/>
                </a:solidFill>
                <a:effectLst/>
                <a:latin typeface="+mn-lt"/>
                <a:ea typeface="+mn-ea"/>
                <a:cs typeface="+mn-cs"/>
                <a:hlinkClick r:id="rId3"/>
              </a:rPr>
              <a:t>specification</a:t>
            </a:r>
            <a:r>
              <a:rPr lang="en-US" sz="1200" b="0" i="0" kern="1200" dirty="0">
                <a:solidFill>
                  <a:schemeClr val="tx1"/>
                </a:solidFill>
                <a:effectLst/>
                <a:latin typeface="+mn-lt"/>
                <a:ea typeface="+mn-ea"/>
                <a:cs typeface="+mn-cs"/>
              </a:rPr>
              <a:t> from Facebook that is touted as the next evolution from RESTful APIs.  The primary benefits at a high level is a reduction in how many times an endpoint (or multiple endpoints) are called to get only the information that is requested.  In doing so, solves the problem of over and under fetching in the JSON payload.  Hold the pickles, thank you.</a:t>
            </a:r>
            <a:endParaRPr lang="en-US" dirty="0"/>
          </a:p>
          <a:p>
            <a:endParaRPr lang="en-US" dirty="0"/>
          </a:p>
          <a:p>
            <a:r>
              <a:rPr lang="en-US" dirty="0"/>
              <a:t>Often, </a:t>
            </a:r>
            <a:r>
              <a:rPr lang="en-US" dirty="0" err="1"/>
              <a:t>GraphQL</a:t>
            </a:r>
            <a:r>
              <a:rPr lang="en-US" dirty="0"/>
              <a:t> is presented as a revolutionary new way to think about APIs. Instead of working with rigid server-defined endpoints, you can send queries to get exactly the data you’re looking for in one request. </a:t>
            </a:r>
          </a:p>
          <a:p>
            <a:endParaRPr lang="en-US" dirty="0"/>
          </a:p>
          <a:p>
            <a:endParaRPr lang="en-US" dirty="0"/>
          </a:p>
          <a:p>
            <a:r>
              <a:rPr lang="en-US" dirty="0" err="1"/>
              <a:t>Esch</a:t>
            </a:r>
            <a:r>
              <a:rPr lang="en-US" dirty="0"/>
              <a:t> request is post</a:t>
            </a:r>
          </a:p>
          <a:p>
            <a:r>
              <a:rPr lang="en-US" dirty="0"/>
              <a:t>Mutation: create /post patch put</a:t>
            </a:r>
          </a:p>
          <a:p>
            <a:r>
              <a:rPr lang="en-US" dirty="0"/>
              <a:t>Query : get</a:t>
            </a:r>
          </a:p>
          <a:p>
            <a:endParaRPr lang="en-US" dirty="0"/>
          </a:p>
          <a:p>
            <a:r>
              <a:rPr lang="en-US" sz="1200" b="0" i="0" kern="1200" dirty="0">
                <a:solidFill>
                  <a:schemeClr val="tx1"/>
                </a:solidFill>
                <a:effectLst/>
                <a:latin typeface="+mn-lt"/>
                <a:ea typeface="+mn-ea"/>
                <a:cs typeface="+mn-cs"/>
              </a:rPr>
              <a:t>an app needs to display the titles of the posts of a specific user. The same screen also displays the names of the last 3 followers of that user. How would that situation be solved with REST and </a:t>
            </a:r>
            <a:r>
              <a:rPr lang="en-US" sz="1200" b="0" i="0" kern="1200" dirty="0" err="1">
                <a:solidFill>
                  <a:schemeClr val="tx1"/>
                </a:solidFill>
                <a:effectLst/>
                <a:latin typeface="+mn-lt"/>
                <a:ea typeface="+mn-ea"/>
                <a:cs typeface="+mn-cs"/>
              </a:rPr>
              <a:t>GraphQL</a:t>
            </a:r>
            <a:r>
              <a:rPr lang="en-US" sz="1200" b="0" i="0" kern="1200" dirty="0">
                <a:solidFill>
                  <a:schemeClr val="tx1"/>
                </a:solidFill>
                <a:effectLst/>
                <a:latin typeface="+mn-lt"/>
                <a:ea typeface="+mn-ea"/>
                <a:cs typeface="+mn-cs"/>
              </a:rPr>
              <a:t>?</a:t>
            </a:r>
            <a:endParaRPr lang="en-US" dirty="0"/>
          </a:p>
          <a:p>
            <a:r>
              <a:rPr lang="en-US" dirty="0">
                <a:hlinkClick r:id="rId4"/>
              </a:rPr>
              <a:t>https://www.howtographql.com/basics/1-graphql-is-the-better-rest/</a:t>
            </a:r>
            <a:endParaRPr lang="en-US" dirty="0"/>
          </a:p>
          <a:p>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23</a:t>
            </a:fld>
            <a:endParaRPr lang="en-IL"/>
          </a:p>
        </p:txBody>
      </p:sp>
    </p:spTree>
    <p:extLst>
      <p:ext uri="{BB962C8B-B14F-4D97-AF65-F5344CB8AC3E}">
        <p14:creationId xmlns:p14="http://schemas.microsoft.com/office/powerpoint/2010/main" val="3388434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sz="1200" kern="1200" dirty="0">
              <a:solidFill>
                <a:schemeClr val="tx1"/>
              </a:solidFill>
              <a:effectLst/>
              <a:latin typeface="+mn-lt"/>
              <a:ea typeface="+mn-ea"/>
              <a:cs typeface="+mn-cs"/>
            </a:endParaRPr>
          </a:p>
          <a:p>
            <a:pPr marL="285750" marR="0" lvl="0" indent="-285750" algn="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sz="1200" kern="1200" dirty="0">
              <a:solidFill>
                <a:schemeClr val="tx1"/>
              </a:solidFill>
              <a:effectLst/>
              <a:latin typeface="+mn-lt"/>
              <a:ea typeface="+mn-ea"/>
              <a:cs typeface="+mn-cs"/>
            </a:endParaRP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עכשיו שכולנו יודעים מה זה </a:t>
            </a:r>
            <a:r>
              <a:rPr lang="en-IL" sz="1200" kern="1200" dirty="0">
                <a:solidFill>
                  <a:schemeClr val="tx1"/>
                </a:solidFill>
                <a:effectLst/>
                <a:latin typeface="+mn-lt"/>
                <a:ea typeface="+mn-ea"/>
                <a:cs typeface="+mn-cs"/>
              </a:rPr>
              <a:t>nest </a:t>
            </a:r>
            <a:r>
              <a:rPr lang="he-IL" sz="1200" kern="1200" dirty="0">
                <a:solidFill>
                  <a:schemeClr val="tx1"/>
                </a:solidFill>
                <a:effectLst/>
                <a:latin typeface="+mn-lt"/>
                <a:ea typeface="+mn-ea"/>
                <a:cs typeface="+mn-cs"/>
              </a:rPr>
              <a:t>נשאר לנו להבין למה כדאי להשתמש בו!</a:t>
            </a: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מבוסס </a:t>
            </a:r>
            <a:r>
              <a:rPr lang="en-IL" sz="1200" kern="1200" dirty="0">
                <a:solidFill>
                  <a:schemeClr val="tx1"/>
                </a:solidFill>
                <a:effectLst/>
                <a:latin typeface="+mn-lt"/>
                <a:ea typeface="+mn-ea"/>
                <a:cs typeface="+mn-cs"/>
              </a:rPr>
              <a:t>TS </a:t>
            </a:r>
            <a:r>
              <a:rPr lang="he-IL" sz="1200" kern="1200" dirty="0">
                <a:solidFill>
                  <a:schemeClr val="tx1"/>
                </a:solidFill>
                <a:effectLst/>
                <a:latin typeface="+mn-lt"/>
                <a:ea typeface="+mn-ea"/>
                <a:cs typeface="+mn-cs"/>
              </a:rPr>
              <a:t> שמאפשר לגלות שגיאות בזמן כתיבה ולא בזמן הרצה </a:t>
            </a:r>
            <a:r>
              <a:rPr lang="en-US" sz="1200" kern="1200" dirty="0">
                <a:solidFill>
                  <a:schemeClr val="tx1"/>
                </a:solidFill>
                <a:effectLst/>
                <a:latin typeface="+mn-lt"/>
                <a:ea typeface="+mn-ea"/>
                <a:cs typeface="+mn-cs"/>
              </a:rPr>
              <a:t>fail fast</a:t>
            </a:r>
            <a:endParaRPr lang="en-IL" sz="1200" kern="1200" dirty="0">
              <a:solidFill>
                <a:schemeClr val="tx1"/>
              </a:solidFill>
              <a:effectLst/>
              <a:latin typeface="+mn-lt"/>
              <a:ea typeface="+mn-ea"/>
              <a:cs typeface="+mn-cs"/>
            </a:endParaRPr>
          </a:p>
          <a:p>
            <a:pPr marL="285750" indent="-285750">
              <a:buFont typeface="Arial" panose="020B0604020202020204" pitchFamily="34" charset="0"/>
              <a:buChar char="•"/>
            </a:pPr>
            <a:endParaRPr lang="en-IL" sz="1800" dirty="0"/>
          </a:p>
        </p:txBody>
      </p:sp>
      <p:sp>
        <p:nvSpPr>
          <p:cNvPr id="4" name="Slide Number Placeholder 3"/>
          <p:cNvSpPr>
            <a:spLocks noGrp="1"/>
          </p:cNvSpPr>
          <p:nvPr>
            <p:ph type="sldNum" sz="quarter" idx="5"/>
          </p:nvPr>
        </p:nvSpPr>
        <p:spPr/>
        <p:txBody>
          <a:bodyPr/>
          <a:lstStyle/>
          <a:p>
            <a:fld id="{D2850163-67CE-1445-A832-1977356FC86B}" type="slidenum">
              <a:rPr lang="en-IL" smtClean="0"/>
              <a:t>4</a:t>
            </a:fld>
            <a:endParaRPr lang="en-IL"/>
          </a:p>
        </p:txBody>
      </p:sp>
    </p:spTree>
    <p:extLst>
      <p:ext uri="{BB962C8B-B14F-4D97-AF65-F5344CB8AC3E}">
        <p14:creationId xmlns:p14="http://schemas.microsoft.com/office/powerpoint/2010/main" val="2853117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br>
              <a:rPr lang="en-IL" sz="1200" kern="1200" dirty="0">
                <a:solidFill>
                  <a:schemeClr val="tx1"/>
                </a:solidFill>
                <a:effectLst/>
                <a:latin typeface="+mn-lt"/>
                <a:ea typeface="+mn-ea"/>
                <a:cs typeface="+mn-cs"/>
              </a:rPr>
            </a:br>
            <a:r>
              <a:rPr lang="he-IL" sz="1200" kern="1200" dirty="0">
                <a:solidFill>
                  <a:schemeClr val="tx1"/>
                </a:solidFill>
                <a:effectLst/>
                <a:latin typeface="+mn-lt"/>
                <a:ea typeface="+mn-ea"/>
                <a:cs typeface="+mn-cs"/>
              </a:rPr>
              <a:t>הוא </a:t>
            </a:r>
            <a:r>
              <a:rPr lang="en-IL" sz="1200" kern="1200" dirty="0">
                <a:solidFill>
                  <a:schemeClr val="tx1"/>
                </a:solidFill>
                <a:effectLst/>
                <a:latin typeface="+mn-lt"/>
                <a:ea typeface="+mn-ea"/>
                <a:cs typeface="+mn-cs"/>
              </a:rPr>
              <a:t>design patterrn </a:t>
            </a:r>
            <a:r>
              <a:rPr lang="he-IL" sz="1200" kern="1200" dirty="0">
                <a:solidFill>
                  <a:schemeClr val="tx1"/>
                </a:solidFill>
                <a:effectLst/>
                <a:latin typeface="+mn-lt"/>
                <a:ea typeface="+mn-ea"/>
                <a:cs typeface="+mn-cs"/>
              </a:rPr>
              <a:t> שמאפשר מודולריות בכתיבת אפליקציות, הוא עוזר לנו למשור על קוד נקי , מעודד שימוש חוזר של קוד , ומגיע מובנה בתוך </a:t>
            </a:r>
            <a:r>
              <a:rPr lang="en-IL" sz="1200" kern="1200" dirty="0">
                <a:solidFill>
                  <a:schemeClr val="tx1"/>
                </a:solidFill>
                <a:effectLst/>
                <a:latin typeface="+mn-lt"/>
                <a:ea typeface="+mn-ea"/>
                <a:cs typeface="+mn-cs"/>
              </a:rPr>
              <a:t>nest</a:t>
            </a:r>
            <a:r>
              <a:rPr lang="he-IL" sz="1200" kern="1200" dirty="0">
                <a:solidFill>
                  <a:schemeClr val="tx1"/>
                </a:solidFill>
                <a:effectLst/>
                <a:latin typeface="+mn-lt"/>
                <a:ea typeface="+mn-ea"/>
                <a:cs typeface="+mn-cs"/>
              </a:rPr>
              <a:t>. לא צריך </a:t>
            </a:r>
            <a:r>
              <a:rPr lang="he-IL" sz="1200" kern="1200" dirty="0" err="1">
                <a:solidFill>
                  <a:schemeClr val="tx1"/>
                </a:solidFill>
                <a:effectLst/>
                <a:latin typeface="+mn-lt"/>
                <a:ea typeface="+mn-ea"/>
                <a:cs typeface="+mn-cs"/>
              </a:rPr>
              <a:t>לקנפג</a:t>
            </a:r>
            <a:r>
              <a:rPr lang="he-IL" sz="1200" kern="1200" dirty="0">
                <a:solidFill>
                  <a:schemeClr val="tx1"/>
                </a:solidFill>
                <a:effectLst/>
                <a:latin typeface="+mn-lt"/>
                <a:ea typeface="+mn-ea"/>
                <a:cs typeface="+mn-cs"/>
              </a:rPr>
              <a:t> שום דבר</a:t>
            </a:r>
            <a:endParaRPr lang="en-IL"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2850163-67CE-1445-A832-1977356FC86B}" type="slidenum">
              <a:rPr lang="en-IL" smtClean="0"/>
              <a:t>5</a:t>
            </a:fld>
            <a:endParaRPr lang="en-IL"/>
          </a:p>
        </p:txBody>
      </p:sp>
    </p:spTree>
    <p:extLst>
      <p:ext uri="{BB962C8B-B14F-4D97-AF65-F5344CB8AC3E}">
        <p14:creationId xmlns:p14="http://schemas.microsoft.com/office/powerpoint/2010/main" val="347380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Rest and </a:t>
            </a:r>
            <a:r>
              <a:rPr lang="en-US" sz="1200" b="1" kern="1200" dirty="0" err="1">
                <a:solidFill>
                  <a:schemeClr val="tx1"/>
                </a:solidFill>
                <a:effectLst/>
                <a:latin typeface="+mn-lt"/>
                <a:ea typeface="+mn-ea"/>
                <a:cs typeface="+mn-cs"/>
              </a:rPr>
              <a:t>graphQL</a:t>
            </a:r>
            <a:r>
              <a:rPr lang="en-US" sz="1200" b="1" kern="1200" dirty="0">
                <a:solidFill>
                  <a:schemeClr val="tx1"/>
                </a:solidFill>
                <a:effectLst/>
                <a:latin typeface="+mn-lt"/>
                <a:ea typeface="+mn-ea"/>
                <a:cs typeface="+mn-cs"/>
              </a:rPr>
              <a:t>: </a:t>
            </a:r>
            <a:r>
              <a:rPr lang="en-IL"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Can be used to build REST </a:t>
            </a:r>
            <a:r>
              <a:rPr lang="en-US" sz="1200" kern="1200" dirty="0" err="1">
                <a:solidFill>
                  <a:schemeClr val="tx1"/>
                </a:solidFill>
                <a:effectLst/>
                <a:latin typeface="+mn-lt"/>
                <a:ea typeface="+mn-ea"/>
                <a:cs typeface="+mn-cs"/>
              </a:rPr>
              <a:t>apis</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GraphQL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apis</a:t>
            </a:r>
            <a:r>
              <a:rPr lang="en-US" sz="1200" kern="1200" dirty="0">
                <a:solidFill>
                  <a:schemeClr val="tx1"/>
                </a:solidFill>
                <a:effectLst/>
                <a:latin typeface="+mn-lt"/>
                <a:ea typeface="+mn-ea"/>
                <a:cs typeface="+mn-cs"/>
              </a:rPr>
              <a:t>  (builds a wrapper above Apollo)</a:t>
            </a:r>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L" sz="1200" kern="1200" dirty="0">
              <a:solidFill>
                <a:schemeClr val="tx1"/>
              </a:solidFill>
              <a:effectLst/>
              <a:latin typeface="+mn-lt"/>
              <a:ea typeface="+mn-ea"/>
              <a:cs typeface="+mn-cs"/>
            </a:endParaRPr>
          </a:p>
          <a:p>
            <a:pPr marL="285750" indent="-285750">
              <a:buFont typeface="Arial" panose="020B0604020202020204" pitchFamily="34" charset="0"/>
              <a:buChar char="•"/>
            </a:pPr>
            <a:endParaRPr lang="en-IL" sz="1800" dirty="0"/>
          </a:p>
        </p:txBody>
      </p:sp>
      <p:sp>
        <p:nvSpPr>
          <p:cNvPr id="4" name="Slide Number Placeholder 3"/>
          <p:cNvSpPr>
            <a:spLocks noGrp="1"/>
          </p:cNvSpPr>
          <p:nvPr>
            <p:ph type="sldNum" sz="quarter" idx="5"/>
          </p:nvPr>
        </p:nvSpPr>
        <p:spPr/>
        <p:txBody>
          <a:bodyPr/>
          <a:lstStyle/>
          <a:p>
            <a:fld id="{D2850163-67CE-1445-A832-1977356FC86B}" type="slidenum">
              <a:rPr lang="en-IL" smtClean="0"/>
              <a:t>6</a:t>
            </a:fld>
            <a:endParaRPr lang="en-IL"/>
          </a:p>
        </p:txBody>
      </p:sp>
    </p:spTree>
    <p:extLst>
      <p:ext uri="{BB962C8B-B14F-4D97-AF65-F5344CB8AC3E}">
        <p14:creationId xmlns:p14="http://schemas.microsoft.com/office/powerpoint/2010/main" val="212777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sz="1200" kern="1200" dirty="0">
              <a:solidFill>
                <a:schemeClr val="tx1"/>
              </a:solidFill>
              <a:effectLst/>
              <a:latin typeface="+mn-lt"/>
              <a:ea typeface="+mn-ea"/>
              <a:cs typeface="+mn-cs"/>
            </a:endParaRPr>
          </a:p>
          <a:p>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כמו שאמרנו מקודם כולו בנוי כמו </a:t>
            </a:r>
            <a:r>
              <a:rPr lang="he-IL" sz="1200" kern="1200" dirty="0" err="1">
                <a:solidFill>
                  <a:schemeClr val="tx1"/>
                </a:solidFill>
                <a:effectLst/>
                <a:latin typeface="+mn-lt"/>
                <a:ea typeface="+mn-ea"/>
                <a:cs typeface="+mn-cs"/>
              </a:rPr>
              <a:t>אנגולר</a:t>
            </a:r>
            <a:r>
              <a:rPr lang="he-IL" sz="1200" kern="1200" dirty="0">
                <a:solidFill>
                  <a:schemeClr val="tx1"/>
                </a:solidFill>
                <a:effectLst/>
                <a:latin typeface="+mn-lt"/>
                <a:ea typeface="+mn-ea"/>
                <a:cs typeface="+mn-cs"/>
              </a:rPr>
              <a:t> עם אותם אבני בנייה </a:t>
            </a:r>
            <a:r>
              <a:rPr lang="en-IL" sz="1200" kern="1200" dirty="0">
                <a:solidFill>
                  <a:schemeClr val="tx1"/>
                </a:solidFill>
                <a:effectLst/>
                <a:latin typeface="+mn-lt"/>
                <a:ea typeface="+mn-ea"/>
                <a:cs typeface="+mn-cs"/>
              </a:rPr>
              <a:t>module, service, controller, pipe, decorators </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same syntax same philosophy</a:t>
            </a:r>
          </a:p>
          <a:p>
            <a:pPr algn="r" rtl="1"/>
            <a:r>
              <a:rPr lang="he-IL" sz="1200" kern="1200" dirty="0" err="1">
                <a:solidFill>
                  <a:schemeClr val="tx1"/>
                </a:solidFill>
                <a:effectLst/>
                <a:latin typeface="+mn-lt"/>
                <a:ea typeface="+mn-ea"/>
                <a:cs typeface="+mn-cs"/>
              </a:rPr>
              <a:t>האיתרון</a:t>
            </a:r>
            <a:r>
              <a:rPr lang="he-IL" sz="1200" kern="1200" dirty="0">
                <a:solidFill>
                  <a:schemeClr val="tx1"/>
                </a:solidFill>
                <a:effectLst/>
                <a:latin typeface="+mn-lt"/>
                <a:ea typeface="+mn-ea"/>
                <a:cs typeface="+mn-cs"/>
              </a:rPr>
              <a:t> המרכזי בלעבוד עם </a:t>
            </a:r>
            <a:r>
              <a:rPr lang="en-US" sz="1200" kern="1200" dirty="0">
                <a:solidFill>
                  <a:schemeClr val="tx1"/>
                </a:solidFill>
                <a:effectLst/>
                <a:latin typeface="+mn-lt"/>
                <a:ea typeface="+mn-ea"/>
                <a:cs typeface="+mn-cs"/>
              </a:rPr>
              <a:t>architecture </a:t>
            </a:r>
            <a:r>
              <a:rPr lang="he-IL" sz="1200" kern="1200" dirty="0">
                <a:solidFill>
                  <a:schemeClr val="tx1"/>
                </a:solidFill>
                <a:effectLst/>
                <a:latin typeface="+mn-lt"/>
                <a:ea typeface="+mn-ea"/>
                <a:cs typeface="+mn-cs"/>
              </a:rPr>
              <a:t>מוגדרת מראש זה שימוש ב </a:t>
            </a:r>
            <a:r>
              <a:rPr lang="en-US" sz="1200" kern="1200" dirty="0">
                <a:solidFill>
                  <a:schemeClr val="tx1"/>
                </a:solidFill>
                <a:effectLst/>
                <a:latin typeface="+mn-lt"/>
                <a:ea typeface="+mn-ea"/>
                <a:cs typeface="+mn-cs"/>
              </a:rPr>
              <a:t>best practices </a:t>
            </a:r>
            <a:r>
              <a:rPr lang="he-IL" sz="1200" kern="1200" dirty="0">
                <a:solidFill>
                  <a:schemeClr val="tx1"/>
                </a:solidFill>
                <a:effectLst/>
                <a:latin typeface="+mn-lt"/>
                <a:ea typeface="+mn-ea"/>
                <a:cs typeface="+mn-cs"/>
              </a:rPr>
              <a:t> ותחזוקה ידידותית</a:t>
            </a:r>
            <a:br>
              <a:rPr lang="en-US" sz="1200" kern="1200" dirty="0">
                <a:solidFill>
                  <a:schemeClr val="tx1"/>
                </a:solidFill>
                <a:effectLst/>
                <a:latin typeface="+mn-lt"/>
                <a:ea typeface="+mn-ea"/>
                <a:cs typeface="+mn-cs"/>
              </a:rPr>
            </a:br>
            <a:r>
              <a:rPr lang="he-IL" sz="1200" kern="1200" dirty="0">
                <a:solidFill>
                  <a:schemeClr val="tx1"/>
                </a:solidFill>
                <a:effectLst/>
                <a:latin typeface="+mn-lt"/>
                <a:ea typeface="+mn-ea"/>
                <a:cs typeface="+mn-cs"/>
              </a:rPr>
              <a:t>למרות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הוא דיין מאוד גמיש ולא קובל מתכנתים </a:t>
            </a:r>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L" sz="1200" kern="1200" dirty="0">
              <a:solidFill>
                <a:schemeClr val="tx1"/>
              </a:solidFill>
              <a:effectLst/>
              <a:latin typeface="+mn-lt"/>
              <a:ea typeface="+mn-ea"/>
              <a:cs typeface="+mn-cs"/>
            </a:endParaRPr>
          </a:p>
          <a:p>
            <a:pPr marL="285750" indent="-285750">
              <a:buFont typeface="Arial" panose="020B0604020202020204" pitchFamily="34" charset="0"/>
              <a:buChar char="•"/>
            </a:pPr>
            <a:endParaRPr lang="en-IL" sz="1800" dirty="0"/>
          </a:p>
        </p:txBody>
      </p:sp>
      <p:sp>
        <p:nvSpPr>
          <p:cNvPr id="4" name="Slide Number Placeholder 3"/>
          <p:cNvSpPr>
            <a:spLocks noGrp="1"/>
          </p:cNvSpPr>
          <p:nvPr>
            <p:ph type="sldNum" sz="quarter" idx="5"/>
          </p:nvPr>
        </p:nvSpPr>
        <p:spPr/>
        <p:txBody>
          <a:bodyPr/>
          <a:lstStyle/>
          <a:p>
            <a:fld id="{D2850163-67CE-1445-A832-1977356FC86B}" type="slidenum">
              <a:rPr lang="en-IL" smtClean="0"/>
              <a:t>7</a:t>
            </a:fld>
            <a:endParaRPr lang="en-IL"/>
          </a:p>
        </p:txBody>
      </p:sp>
    </p:spTree>
    <p:extLst>
      <p:ext uri="{BB962C8B-B14F-4D97-AF65-F5344CB8AC3E}">
        <p14:creationId xmlns:p14="http://schemas.microsoft.com/office/powerpoint/2010/main" val="4180790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L" sz="1200" b="1" kern="1200" dirty="0">
                <a:solidFill>
                  <a:schemeClr val="tx1"/>
                </a:solidFill>
                <a:effectLst/>
                <a:latin typeface="+mn-lt"/>
                <a:ea typeface="+mn-ea"/>
                <a:cs typeface="+mn-cs"/>
              </a:rPr>
              <a:t>Testable</a:t>
            </a:r>
            <a:r>
              <a:rPr lang="en-IL" sz="1200" kern="1200" dirty="0">
                <a:solidFill>
                  <a:schemeClr val="tx1"/>
                </a:solidFill>
                <a:effectLst/>
                <a:latin typeface="+mn-lt"/>
                <a:ea typeface="+mn-ea"/>
                <a:cs typeface="+mn-cs"/>
              </a:rPr>
              <a:t>: NestJS provides a full Jest testing configuration out of the box but still allows us developers to use other testing tools as we see fit</a:t>
            </a:r>
            <a:r>
              <a:rPr lang="en-IL" dirty="0">
                <a:effectLst/>
              </a:rPr>
              <a:t> </a:t>
            </a:r>
            <a:endParaRPr lang="en-IL"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L" sz="1200" kern="1200" dirty="0">
              <a:solidFill>
                <a:schemeClr val="tx1"/>
              </a:solidFill>
              <a:effectLst/>
              <a:latin typeface="+mn-lt"/>
              <a:ea typeface="+mn-ea"/>
              <a:cs typeface="+mn-cs"/>
            </a:endParaRPr>
          </a:p>
          <a:p>
            <a:pPr marL="285750" indent="-285750">
              <a:buFont typeface="Arial" panose="020B0604020202020204" pitchFamily="34" charset="0"/>
              <a:buChar char="•"/>
            </a:pPr>
            <a:endParaRPr lang="en-IL" sz="1800" dirty="0"/>
          </a:p>
        </p:txBody>
      </p:sp>
      <p:sp>
        <p:nvSpPr>
          <p:cNvPr id="4" name="Slide Number Placeholder 3"/>
          <p:cNvSpPr>
            <a:spLocks noGrp="1"/>
          </p:cNvSpPr>
          <p:nvPr>
            <p:ph type="sldNum" sz="quarter" idx="5"/>
          </p:nvPr>
        </p:nvSpPr>
        <p:spPr/>
        <p:txBody>
          <a:bodyPr/>
          <a:lstStyle/>
          <a:p>
            <a:fld id="{D2850163-67CE-1445-A832-1977356FC86B}" type="slidenum">
              <a:rPr lang="en-IL" smtClean="0"/>
              <a:t>8</a:t>
            </a:fld>
            <a:endParaRPr lang="en-IL"/>
          </a:p>
        </p:txBody>
      </p:sp>
    </p:spTree>
    <p:extLst>
      <p:ext uri="{BB962C8B-B14F-4D97-AF65-F5344CB8AC3E}">
        <p14:creationId xmlns:p14="http://schemas.microsoft.com/office/powerpoint/2010/main" val="1600930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kern="1200" dirty="0">
                <a:solidFill>
                  <a:schemeClr val="tx1"/>
                </a:solidFill>
                <a:effectLst/>
                <a:latin typeface="+mn-lt"/>
                <a:ea typeface="+mn-ea"/>
                <a:cs typeface="+mn-cs"/>
              </a:rPr>
              <a:t>CLI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Nestjs</a:t>
            </a:r>
            <a:r>
              <a:rPr lang="en-US" sz="1200" kern="1200" dirty="0">
                <a:solidFill>
                  <a:schemeClr val="tx1"/>
                </a:solidFill>
                <a:effectLst/>
                <a:latin typeface="+mn-lt"/>
                <a:ea typeface="+mn-ea"/>
                <a:cs typeface="+mn-cs"/>
              </a:rPr>
              <a:t> gives a cli which you can create project, module, services in an easy way with</a:t>
            </a:r>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L" sz="1200" kern="1200" dirty="0">
              <a:solidFill>
                <a:schemeClr val="tx1"/>
              </a:solidFill>
              <a:effectLst/>
              <a:latin typeface="+mn-lt"/>
              <a:ea typeface="+mn-ea"/>
              <a:cs typeface="+mn-cs"/>
            </a:endParaRPr>
          </a:p>
          <a:p>
            <a:pPr marL="285750" indent="-285750">
              <a:buFont typeface="Arial" panose="020B0604020202020204" pitchFamily="34" charset="0"/>
              <a:buChar char="•"/>
            </a:pPr>
            <a:endParaRPr lang="en-IL" sz="1800" dirty="0"/>
          </a:p>
        </p:txBody>
      </p:sp>
      <p:sp>
        <p:nvSpPr>
          <p:cNvPr id="4" name="Slide Number Placeholder 3"/>
          <p:cNvSpPr>
            <a:spLocks noGrp="1"/>
          </p:cNvSpPr>
          <p:nvPr>
            <p:ph type="sldNum" sz="quarter" idx="5"/>
          </p:nvPr>
        </p:nvSpPr>
        <p:spPr/>
        <p:txBody>
          <a:bodyPr/>
          <a:lstStyle/>
          <a:p>
            <a:fld id="{D2850163-67CE-1445-A832-1977356FC86B}" type="slidenum">
              <a:rPr lang="en-IL" smtClean="0"/>
              <a:t>9</a:t>
            </a:fld>
            <a:endParaRPr lang="en-IL"/>
          </a:p>
        </p:txBody>
      </p:sp>
    </p:spTree>
    <p:extLst>
      <p:ext uri="{BB962C8B-B14F-4D97-AF65-F5344CB8AC3E}">
        <p14:creationId xmlns:p14="http://schemas.microsoft.com/office/powerpoint/2010/main" val="2370942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t>
            </a:r>
            <a:r>
              <a:rPr lang="en-US" b="1" dirty="0"/>
              <a:t>Angular</a:t>
            </a:r>
            <a:r>
              <a:rPr lang="en-US" dirty="0"/>
              <a:t>, a </a:t>
            </a:r>
            <a:r>
              <a:rPr lang="en-US" b="1" dirty="0"/>
              <a:t>module</a:t>
            </a:r>
            <a:r>
              <a:rPr lang="en-US" dirty="0"/>
              <a:t> is a mechanism to group components, directives, pipes and services that are related, in such a way that can be combined with other </a:t>
            </a:r>
            <a:r>
              <a:rPr lang="en-US" b="1" dirty="0"/>
              <a:t>modules</a:t>
            </a:r>
            <a:r>
              <a:rPr lang="en-US" dirty="0"/>
              <a:t> to create an application. An </a:t>
            </a:r>
            <a:r>
              <a:rPr lang="en-US" b="1" dirty="0"/>
              <a:t>Angular</a:t>
            </a:r>
            <a:r>
              <a:rPr lang="en-US" dirty="0"/>
              <a:t> application can be thought of as a puzzle where each piece (or each </a:t>
            </a:r>
            <a:r>
              <a:rPr lang="en-US" b="1" dirty="0"/>
              <a:t>module</a:t>
            </a:r>
            <a:r>
              <a:rPr lang="en-US" dirty="0"/>
              <a:t>) is needed to be able to see the full picture.</a:t>
            </a:r>
            <a:endParaRPr lang="en-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11</a:t>
            </a:fld>
            <a:endParaRPr lang="en-IL"/>
          </a:p>
        </p:txBody>
      </p:sp>
    </p:spTree>
    <p:extLst>
      <p:ext uri="{BB962C8B-B14F-4D97-AF65-F5344CB8AC3E}">
        <p14:creationId xmlns:p14="http://schemas.microsoft.com/office/powerpoint/2010/main" val="591457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L" sz="1200" kern="1200" dirty="0">
                <a:solidFill>
                  <a:schemeClr val="tx1"/>
                </a:solidFill>
                <a:effectLst/>
                <a:latin typeface="+mn-lt"/>
                <a:ea typeface="+mn-ea"/>
                <a:cs typeface="+mn-cs"/>
              </a:rPr>
              <a:t>Each application has at least one module, a </a:t>
            </a:r>
            <a:r>
              <a:rPr lang="en-IL" sz="1200" b="1" kern="1200" dirty="0">
                <a:solidFill>
                  <a:schemeClr val="tx1"/>
                </a:solidFill>
                <a:effectLst/>
                <a:latin typeface="+mn-lt"/>
                <a:ea typeface="+mn-ea"/>
                <a:cs typeface="+mn-cs"/>
              </a:rPr>
              <a:t>root module</a:t>
            </a:r>
            <a:r>
              <a:rPr lang="en-IL"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L" sz="1200" kern="1200" dirty="0">
                <a:solidFill>
                  <a:schemeClr val="tx1"/>
                </a:solidFill>
                <a:effectLst/>
                <a:latin typeface="+mn-lt"/>
                <a:ea typeface="+mn-ea"/>
                <a:cs typeface="+mn-cs"/>
              </a:rPr>
              <a:t>The root module is the starting point Nest uses to build the </a:t>
            </a:r>
            <a:r>
              <a:rPr lang="en-IL" sz="1200" b="1" kern="1200" dirty="0">
                <a:solidFill>
                  <a:schemeClr val="tx1"/>
                </a:solidFill>
                <a:effectLst/>
                <a:latin typeface="+mn-lt"/>
                <a:ea typeface="+mn-ea"/>
                <a:cs typeface="+mn-cs"/>
              </a:rPr>
              <a:t>application graph</a:t>
            </a:r>
            <a:r>
              <a:rPr lang="en-IL" sz="1200" kern="1200" dirty="0">
                <a:solidFill>
                  <a:schemeClr val="tx1"/>
                </a:solidFill>
                <a:effectLst/>
                <a:latin typeface="+mn-lt"/>
                <a:ea typeface="+mn-ea"/>
                <a:cs typeface="+mn-cs"/>
              </a:rPr>
              <a:t> - the internal data structure Nest uses to resolve module and provider relationships and dependencies.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IL" sz="1200" kern="1200" dirty="0">
                <a:solidFill>
                  <a:schemeClr val="tx1"/>
                </a:solidFill>
                <a:effectLst/>
                <a:latin typeface="+mn-lt"/>
                <a:ea typeface="+mn-ea"/>
                <a:cs typeface="+mn-cs"/>
              </a:rPr>
              <a:t>We want to emphasize that modules are </a:t>
            </a:r>
            <a:r>
              <a:rPr lang="en-IL" sz="1200" b="1" kern="1200" dirty="0">
                <a:solidFill>
                  <a:schemeClr val="tx1"/>
                </a:solidFill>
                <a:effectLst/>
                <a:latin typeface="+mn-lt"/>
                <a:ea typeface="+mn-ea"/>
                <a:cs typeface="+mn-cs"/>
              </a:rPr>
              <a:t>strongly</a:t>
            </a:r>
            <a:r>
              <a:rPr lang="en-IL" sz="1200" kern="1200" dirty="0">
                <a:solidFill>
                  <a:schemeClr val="tx1"/>
                </a:solidFill>
                <a:effectLst/>
                <a:latin typeface="+mn-lt"/>
                <a:ea typeface="+mn-ea"/>
                <a:cs typeface="+mn-cs"/>
              </a:rPr>
              <a:t> recommended as an effective way to organize your components. Thus, for most applications, the resulting architecture will employ multiple modules, each encapsulating a closely related set of </a:t>
            </a:r>
            <a:r>
              <a:rPr lang="en-IL" sz="1200" b="1" kern="1200" dirty="0">
                <a:solidFill>
                  <a:schemeClr val="tx1"/>
                </a:solidFill>
                <a:effectLst/>
                <a:latin typeface="+mn-lt"/>
                <a:ea typeface="+mn-ea"/>
                <a:cs typeface="+mn-cs"/>
              </a:rPr>
              <a:t>capabilities</a:t>
            </a:r>
            <a:r>
              <a:rPr lang="en-IL" sz="1200" kern="1200" dirty="0">
                <a:solidFill>
                  <a:schemeClr val="tx1"/>
                </a:solidFill>
                <a:effectLst/>
                <a:latin typeface="+mn-lt"/>
                <a:ea typeface="+mn-ea"/>
                <a:cs typeface="+mn-cs"/>
              </a:rPr>
              <a:t>.</a:t>
            </a:r>
          </a:p>
          <a:p>
            <a:endParaRPr lang="he-IL" dirty="0"/>
          </a:p>
          <a:p>
            <a:pPr algn="r" rtl="1"/>
            <a:r>
              <a:rPr lang="he-IL" dirty="0"/>
              <a:t>מה זה מודול ? זה יחדה לוגית שמקבצת כל השחקנים שמשרתים מטרה אחת.</a:t>
            </a:r>
            <a:endParaRPr lang="en-US" dirty="0"/>
          </a:p>
          <a:p>
            <a:pPr algn="r" rtl="1"/>
            <a:r>
              <a:rPr lang="he-IL" dirty="0"/>
              <a:t>כל אפליקציה בנויה לפחות ממודול אחד ה </a:t>
            </a:r>
            <a:r>
              <a:rPr lang="en-US" dirty="0"/>
              <a:t>root module </a:t>
            </a:r>
            <a:r>
              <a:rPr lang="he-IL" dirty="0"/>
              <a:t>שהוא </a:t>
            </a:r>
            <a:r>
              <a:rPr lang="he-IL" dirty="0" err="1"/>
              <a:t>הנקודת</a:t>
            </a:r>
            <a:r>
              <a:rPr lang="he-IL" dirty="0"/>
              <a:t> התחלה של האפליקציה. </a:t>
            </a:r>
            <a:r>
              <a:rPr lang="en-US" dirty="0"/>
              <a:t>Nest </a:t>
            </a:r>
            <a:r>
              <a:rPr lang="he-IL" dirty="0"/>
              <a:t>מעודדים שימוש רחב של מודולים כדי לבנות 	</a:t>
            </a:r>
            <a:r>
              <a:rPr lang="en-US" dirty="0"/>
              <a:t>application graph</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שהוא סוג של </a:t>
            </a:r>
            <a:r>
              <a:rPr lang="he-IL" sz="1200" b="1" i="0" kern="1200" dirty="0">
                <a:solidFill>
                  <a:schemeClr val="tx1"/>
                </a:solidFill>
                <a:effectLst/>
                <a:latin typeface="+mn-lt"/>
                <a:ea typeface="+mn-ea"/>
                <a:cs typeface="+mn-cs"/>
              </a:rPr>
              <a:t>"תצוגת </a:t>
            </a:r>
            <a:r>
              <a:rPr lang="he-IL" sz="1200" b="1" i="0" kern="1200" dirty="0" err="1">
                <a:solidFill>
                  <a:schemeClr val="tx1"/>
                </a:solidFill>
                <a:effectLst/>
                <a:latin typeface="+mn-lt"/>
                <a:ea typeface="+mn-ea"/>
                <a:cs typeface="+mn-cs"/>
              </a:rPr>
              <a:t>היחוס</a:t>
            </a:r>
            <a:r>
              <a:rPr lang="he-IL" sz="1200" b="1" i="0" kern="1200" dirty="0">
                <a:solidFill>
                  <a:schemeClr val="tx1"/>
                </a:solidFill>
                <a:effectLst/>
                <a:latin typeface="+mn-lt"/>
                <a:ea typeface="+mn-ea"/>
                <a:cs typeface="+mn-cs"/>
              </a:rPr>
              <a:t>"</a:t>
            </a:r>
          </a:p>
          <a:p>
            <a:pPr algn="r" rtl="1"/>
            <a:r>
              <a:rPr lang="he-IL" dirty="0"/>
              <a:t> של האפליקציה</a:t>
            </a: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12</a:t>
            </a:fld>
            <a:endParaRPr lang="en-IL"/>
          </a:p>
        </p:txBody>
      </p:sp>
    </p:spTree>
    <p:extLst>
      <p:ext uri="{BB962C8B-B14F-4D97-AF65-F5344CB8AC3E}">
        <p14:creationId xmlns:p14="http://schemas.microsoft.com/office/powerpoint/2010/main" val="3095647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D4AB29-D7CE-BF42-9604-B5027FE70E55}" type="datetimeFigureOut">
              <a:rPr lang="en-IL" smtClean="0"/>
              <a:t>11/08/2020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3124160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D4AB29-D7CE-BF42-9604-B5027FE70E55}" type="datetimeFigureOut">
              <a:rPr lang="en-IL" smtClean="0"/>
              <a:t>11/08/2020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143656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D4AB29-D7CE-BF42-9604-B5027FE70E55}" type="datetimeFigureOut">
              <a:rPr lang="en-IL" smtClean="0"/>
              <a:t>11/08/2020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188553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D4AB29-D7CE-BF42-9604-B5027FE70E55}" type="datetimeFigureOut">
              <a:rPr lang="en-IL" smtClean="0"/>
              <a:t>11/08/2020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56012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D4AB29-D7CE-BF42-9604-B5027FE70E55}" type="datetimeFigureOut">
              <a:rPr lang="en-IL" smtClean="0"/>
              <a:t>11/08/2020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1206582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D4AB29-D7CE-BF42-9604-B5027FE70E55}" type="datetimeFigureOut">
              <a:rPr lang="en-IL" smtClean="0"/>
              <a:t>11/08/2020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3067980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D4AB29-D7CE-BF42-9604-B5027FE70E55}" type="datetimeFigureOut">
              <a:rPr lang="en-IL" smtClean="0"/>
              <a:t>11/08/2020</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2647690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D4AB29-D7CE-BF42-9604-B5027FE70E55}" type="datetimeFigureOut">
              <a:rPr lang="en-IL" smtClean="0"/>
              <a:t>11/08/2020</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2819461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D4AB29-D7CE-BF42-9604-B5027FE70E55}" type="datetimeFigureOut">
              <a:rPr lang="en-IL" smtClean="0"/>
              <a:t>11/08/2020</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944302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D4AB29-D7CE-BF42-9604-B5027FE70E55}" type="datetimeFigureOut">
              <a:rPr lang="en-IL" smtClean="0"/>
              <a:t>11/08/2020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3233046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D4AB29-D7CE-BF42-9604-B5027FE70E55}" type="datetimeFigureOut">
              <a:rPr lang="en-IL" smtClean="0"/>
              <a:t>11/08/2020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2008413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D4AB29-D7CE-BF42-9604-B5027FE70E55}" type="datetimeFigureOut">
              <a:rPr lang="en-IL" smtClean="0"/>
              <a:t>11/08/2020</a:t>
            </a:fld>
            <a:endParaRPr lang="en-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0CF478-7C25-C14A-8BC0-2DA4C841FF92}" type="slidenum">
              <a:rPr lang="en-IL" smtClean="0"/>
              <a:t>‹#›</a:t>
            </a:fld>
            <a:endParaRPr lang="en-IL"/>
          </a:p>
        </p:txBody>
      </p:sp>
    </p:spTree>
    <p:extLst>
      <p:ext uri="{BB962C8B-B14F-4D97-AF65-F5344CB8AC3E}">
        <p14:creationId xmlns:p14="http://schemas.microsoft.com/office/powerpoint/2010/main" val="7938891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tiff"/></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graphql.org/graphql-js/type/#graphqlscalartype" TargetMode="External"/><Relationship Id="rId3" Type="http://schemas.openxmlformats.org/officeDocument/2006/relationships/hyperlink" Target="http://graphql.org/learn/queries/" TargetMode="External"/><Relationship Id="rId7" Type="http://schemas.openxmlformats.org/officeDocument/2006/relationships/hyperlink" Target="http://graphql.org/graphql-js/mutations-and-input-type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graphql.org/graphql-js/type/" TargetMode="External"/><Relationship Id="rId5" Type="http://schemas.openxmlformats.org/officeDocument/2006/relationships/hyperlink" Target="http://graphql.org/learn/schema/" TargetMode="External"/><Relationship Id="rId4" Type="http://schemas.openxmlformats.org/officeDocument/2006/relationships/hyperlink" Target="http://graphql.org/learn/executio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2"/>
          <a:srcRect t="13432" b="11568"/>
          <a:stretch/>
        </p:blipFill>
        <p:spPr>
          <a:xfrm>
            <a:off x="20" y="10"/>
            <a:ext cx="12191980" cy="6857990"/>
          </a:xfrm>
          <a:prstGeom prst="rect">
            <a:avLst/>
          </a:prstGeom>
        </p:spPr>
      </p:pic>
      <p:sp>
        <p:nvSpPr>
          <p:cNvPr id="2" name="Title 1">
            <a:extLst>
              <a:ext uri="{FF2B5EF4-FFF2-40B4-BE49-F238E27FC236}">
                <a16:creationId xmlns:a16="http://schemas.microsoft.com/office/drawing/2014/main" id="{92514768-4EB4-404B-9F5E-51748DFAFC88}"/>
              </a:ext>
            </a:extLst>
          </p:cNvPr>
          <p:cNvSpPr>
            <a:spLocks noGrp="1"/>
          </p:cNvSpPr>
          <p:nvPr>
            <p:ph type="ctrTitle"/>
          </p:nvPr>
        </p:nvSpPr>
        <p:spPr>
          <a:xfrm>
            <a:off x="8095594" y="4106911"/>
            <a:ext cx="3852041" cy="1834056"/>
          </a:xfrm>
        </p:spPr>
        <p:txBody>
          <a:bodyPr>
            <a:normAutofit/>
          </a:bodyPr>
          <a:lstStyle/>
          <a:p>
            <a:r>
              <a:rPr lang="en-US" sz="3600" b="1" dirty="0" err="1"/>
              <a:t>NestJs</a:t>
            </a:r>
            <a:r>
              <a:rPr lang="en-US" sz="3600" b="1" dirty="0"/>
              <a:t> – A progressive Node.js framework</a:t>
            </a:r>
            <a:endParaRPr lang="en-IL" sz="3600" dirty="0"/>
          </a:p>
        </p:txBody>
      </p:sp>
      <p:sp>
        <p:nvSpPr>
          <p:cNvPr id="3" name="Subtitle 2">
            <a:extLst>
              <a:ext uri="{FF2B5EF4-FFF2-40B4-BE49-F238E27FC236}">
                <a16:creationId xmlns:a16="http://schemas.microsoft.com/office/drawing/2014/main" id="{6F6D4EB6-6BF4-0A42-B3F6-2BFD06BA74FB}"/>
              </a:ext>
            </a:extLst>
          </p:cNvPr>
          <p:cNvSpPr>
            <a:spLocks noGrp="1"/>
          </p:cNvSpPr>
          <p:nvPr>
            <p:ph type="subTitle" idx="1"/>
          </p:nvPr>
        </p:nvSpPr>
        <p:spPr>
          <a:xfrm>
            <a:off x="7782910" y="6174706"/>
            <a:ext cx="4330262" cy="683284"/>
          </a:xfrm>
        </p:spPr>
        <p:txBody>
          <a:bodyPr>
            <a:normAutofit/>
          </a:bodyPr>
          <a:lstStyle/>
          <a:p>
            <a:r>
              <a:rPr lang="en-US" sz="2000" dirty="0"/>
              <a:t>B</a:t>
            </a:r>
            <a:r>
              <a:rPr lang="en-IL" sz="2000" dirty="0"/>
              <a:t>y Avraham Hamu &amp; Asaf Naory</a:t>
            </a:r>
          </a:p>
        </p:txBody>
      </p:sp>
    </p:spTree>
    <p:extLst>
      <p:ext uri="{BB962C8B-B14F-4D97-AF65-F5344CB8AC3E}">
        <p14:creationId xmlns:p14="http://schemas.microsoft.com/office/powerpoint/2010/main" val="439014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8A7D5E-9F04-F24E-8054-E46DF64920C5}"/>
              </a:ext>
            </a:extLst>
          </p:cNvPr>
          <p:cNvSpPr txBox="1"/>
          <p:nvPr/>
        </p:nvSpPr>
        <p:spPr>
          <a:xfrm>
            <a:off x="785446" y="1039080"/>
            <a:ext cx="8124497" cy="461665"/>
          </a:xfrm>
          <a:prstGeom prst="rect">
            <a:avLst/>
          </a:prstGeom>
          <a:noFill/>
        </p:spPr>
        <p:txBody>
          <a:bodyPr wrap="square" rtlCol="0">
            <a:spAutoFit/>
          </a:bodyPr>
          <a:lstStyle/>
          <a:p>
            <a:pPr marL="0" defTabSz="914400" rtl="1" eaLnBrk="1" latinLnBrk="0" hangingPunct="1"/>
            <a:r>
              <a:rPr lang="en-US" sz="2400" dirty="0">
                <a:solidFill>
                  <a:srgbClr val="C00000"/>
                </a:solidFill>
              </a:rPr>
              <a:t>What are we going to learn?</a:t>
            </a:r>
            <a:endParaRPr lang="en-IL" sz="2400" dirty="0">
              <a:solidFill>
                <a:srgbClr val="C00000"/>
              </a:solidFill>
            </a:endParaRPr>
          </a:p>
        </p:txBody>
      </p:sp>
      <p:sp>
        <p:nvSpPr>
          <p:cNvPr id="6" name="TextBox 5">
            <a:extLst>
              <a:ext uri="{FF2B5EF4-FFF2-40B4-BE49-F238E27FC236}">
                <a16:creationId xmlns:a16="http://schemas.microsoft.com/office/drawing/2014/main" id="{21922D83-93D2-624E-9929-E80190815DCB}"/>
              </a:ext>
            </a:extLst>
          </p:cNvPr>
          <p:cNvSpPr txBox="1"/>
          <p:nvPr/>
        </p:nvSpPr>
        <p:spPr>
          <a:xfrm>
            <a:off x="785446" y="2145774"/>
            <a:ext cx="10405241" cy="3785652"/>
          </a:xfrm>
          <a:prstGeom prst="rect">
            <a:avLst/>
          </a:prstGeom>
          <a:noFill/>
        </p:spPr>
        <p:txBody>
          <a:bodyPr wrap="square" rtlCol="0">
            <a:spAutoFit/>
          </a:bodyPr>
          <a:lstStyle/>
          <a:p>
            <a:pPr marL="342900" indent="-342900">
              <a:buFont typeface="Wingdings" pitchFamily="2" charset="2"/>
              <a:buChar char="ü"/>
            </a:pPr>
            <a:r>
              <a:rPr lang="en-US" sz="2400" dirty="0">
                <a:solidFill>
                  <a:srgbClr val="C00000"/>
                </a:solidFill>
              </a:rPr>
              <a:t>Introduction and philosophy</a:t>
            </a:r>
          </a:p>
          <a:p>
            <a:pPr marL="285750" indent="-285750">
              <a:buFont typeface="Wingdings" pitchFamily="2" charset="2"/>
              <a:buChar char="q"/>
            </a:pPr>
            <a:r>
              <a:rPr lang="en-US" sz="2400" dirty="0">
                <a:solidFill>
                  <a:srgbClr val="C00000"/>
                </a:solidFill>
              </a:rPr>
              <a:t>Phase 1 – Rest API</a:t>
            </a:r>
          </a:p>
          <a:p>
            <a:pPr marL="742950" lvl="1" indent="-285750">
              <a:buFont typeface="Wingdings" pitchFamily="2" charset="2"/>
              <a:buChar char="q"/>
            </a:pPr>
            <a:r>
              <a:rPr lang="en-US" sz="2400" dirty="0">
                <a:solidFill>
                  <a:srgbClr val="C00000"/>
                </a:solidFill>
              </a:rPr>
              <a:t> General architecture (modules ,C</a:t>
            </a:r>
            <a:r>
              <a:rPr lang="en-IL" sz="2400" dirty="0">
                <a:solidFill>
                  <a:srgbClr val="C00000"/>
                </a:solidFill>
              </a:rPr>
              <a:t>ontrollers </a:t>
            </a:r>
            <a:r>
              <a:rPr lang="en-US" sz="2400" dirty="0">
                <a:solidFill>
                  <a:srgbClr val="C00000"/>
                </a:solidFill>
              </a:rPr>
              <a:t>P</a:t>
            </a:r>
            <a:r>
              <a:rPr lang="en-IL" sz="2400" dirty="0">
                <a:solidFill>
                  <a:srgbClr val="C00000"/>
                </a:solidFill>
              </a:rPr>
              <a:t>roviders </a:t>
            </a:r>
            <a:r>
              <a:rPr lang="en-US" sz="2400" dirty="0">
                <a:solidFill>
                  <a:srgbClr val="C00000"/>
                </a:solidFill>
              </a:rPr>
              <a:t>)</a:t>
            </a:r>
            <a:endParaRPr lang="en-IL" sz="2400" dirty="0">
              <a:solidFill>
                <a:srgbClr val="C00000"/>
              </a:solidFill>
            </a:endParaRPr>
          </a:p>
          <a:p>
            <a:pPr marL="742950" lvl="1" indent="-285750">
              <a:buFont typeface="Wingdings" pitchFamily="2" charset="2"/>
              <a:buChar char="q"/>
            </a:pPr>
            <a:r>
              <a:rPr lang="en-US" sz="2400" dirty="0">
                <a:solidFill>
                  <a:srgbClr val="C00000"/>
                </a:solidFill>
              </a:rPr>
              <a:t> Main features (D</a:t>
            </a:r>
            <a:r>
              <a:rPr lang="en-IL" sz="2400" dirty="0">
                <a:solidFill>
                  <a:srgbClr val="C00000"/>
                </a:solidFill>
              </a:rPr>
              <a:t>ecorators ,</a:t>
            </a:r>
            <a:r>
              <a:rPr lang="en-US" sz="2400" dirty="0">
                <a:solidFill>
                  <a:srgbClr val="C00000"/>
                </a:solidFill>
              </a:rPr>
              <a:t>P</a:t>
            </a:r>
            <a:r>
              <a:rPr lang="en-IL" sz="2400" dirty="0">
                <a:solidFill>
                  <a:srgbClr val="C00000"/>
                </a:solidFill>
              </a:rPr>
              <a:t>ipes, Database and  Authentication </a:t>
            </a:r>
            <a:r>
              <a:rPr lang="en-US" sz="2400" dirty="0">
                <a:solidFill>
                  <a:srgbClr val="C00000"/>
                </a:solidFill>
              </a:rPr>
              <a:t>)</a:t>
            </a:r>
          </a:p>
          <a:p>
            <a:pPr marL="285750" indent="-285750">
              <a:buFont typeface="Wingdings" pitchFamily="2" charset="2"/>
              <a:buChar char="q"/>
            </a:pPr>
            <a:r>
              <a:rPr lang="en-IL" sz="2400" dirty="0">
                <a:solidFill>
                  <a:srgbClr val="C00000"/>
                </a:solidFill>
              </a:rPr>
              <a:t>Phase 2 </a:t>
            </a:r>
          </a:p>
          <a:p>
            <a:pPr marL="742950" lvl="1" indent="-285750">
              <a:buFont typeface="Wingdings" pitchFamily="2" charset="2"/>
              <a:buChar char="q"/>
            </a:pPr>
            <a:r>
              <a:rPr lang="en-US" sz="2400" dirty="0">
                <a:solidFill>
                  <a:srgbClr val="C00000"/>
                </a:solidFill>
              </a:rPr>
              <a:t>N</a:t>
            </a:r>
            <a:r>
              <a:rPr lang="en-IL" sz="2400" dirty="0">
                <a:solidFill>
                  <a:srgbClr val="C00000"/>
                </a:solidFill>
              </a:rPr>
              <a:t>est and GraphQL</a:t>
            </a:r>
          </a:p>
          <a:p>
            <a:pPr marL="285750" indent="-285750">
              <a:buFont typeface="Wingdings" pitchFamily="2" charset="2"/>
              <a:buChar char="q"/>
            </a:pPr>
            <a:r>
              <a:rPr lang="en-IL" sz="2400" dirty="0">
                <a:solidFill>
                  <a:srgbClr val="C00000"/>
                </a:solidFill>
              </a:rPr>
              <a:t>Phase 3 </a:t>
            </a:r>
          </a:p>
          <a:p>
            <a:pPr marL="742950" lvl="1" indent="-285750">
              <a:buFont typeface="Wingdings" pitchFamily="2" charset="2"/>
              <a:buChar char="q"/>
            </a:pPr>
            <a:r>
              <a:rPr lang="en-IL" sz="2400" dirty="0">
                <a:solidFill>
                  <a:srgbClr val="C00000"/>
                </a:solidFill>
              </a:rPr>
              <a:t>Nest Microservices </a:t>
            </a:r>
          </a:p>
          <a:p>
            <a:pPr marL="285750" indent="-285750">
              <a:buFont typeface="Wingdings" pitchFamily="2" charset="2"/>
              <a:buChar char="q"/>
            </a:pPr>
            <a:r>
              <a:rPr lang="en-IL" sz="2400" dirty="0">
                <a:solidFill>
                  <a:srgbClr val="C00000"/>
                </a:solidFill>
              </a:rPr>
              <a:t>Phase 4 </a:t>
            </a:r>
          </a:p>
          <a:p>
            <a:pPr marL="742950" lvl="1" indent="-285750">
              <a:buFont typeface="Wingdings" pitchFamily="2" charset="2"/>
              <a:buChar char="q"/>
            </a:pPr>
            <a:r>
              <a:rPr lang="en-IL" sz="2400" dirty="0">
                <a:solidFill>
                  <a:srgbClr val="C00000"/>
                </a:solidFill>
              </a:rPr>
              <a:t>Summary </a:t>
            </a:r>
          </a:p>
        </p:txBody>
      </p:sp>
    </p:spTree>
    <p:extLst>
      <p:ext uri="{BB962C8B-B14F-4D97-AF65-F5344CB8AC3E}">
        <p14:creationId xmlns:p14="http://schemas.microsoft.com/office/powerpoint/2010/main" val="3058687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C3C93D-5977-6140-B71F-FF6CCBA2EE9A}"/>
              </a:ext>
            </a:extLst>
          </p:cNvPr>
          <p:cNvSpPr txBox="1"/>
          <p:nvPr/>
        </p:nvSpPr>
        <p:spPr>
          <a:xfrm>
            <a:off x="5116878" y="629266"/>
            <a:ext cx="6422849" cy="167660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a:latin typeface="+mj-lt"/>
                <a:ea typeface="+mj-ea"/>
                <a:cs typeface="+mj-cs"/>
              </a:rPr>
              <a:t>Modules</a:t>
            </a:r>
          </a:p>
        </p:txBody>
      </p:sp>
      <p:sp>
        <p:nvSpPr>
          <p:cNvPr id="12" name="Rectangle 1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683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4632"/>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804672" y="3829295"/>
            <a:ext cx="3026663" cy="1702498"/>
          </a:xfrm>
          <a:prstGeom prst="rect">
            <a:avLst/>
          </a:prstGeom>
          <a:effectLst/>
        </p:spPr>
      </p:pic>
      <p:sp>
        <p:nvSpPr>
          <p:cNvPr id="7" name="TextBox 6">
            <a:extLst>
              <a:ext uri="{FF2B5EF4-FFF2-40B4-BE49-F238E27FC236}">
                <a16:creationId xmlns:a16="http://schemas.microsoft.com/office/drawing/2014/main" id="{4AC9E983-4A23-9448-AA55-5EEF86865CFC}"/>
              </a:ext>
            </a:extLst>
          </p:cNvPr>
          <p:cNvSpPr txBox="1"/>
          <p:nvPr/>
        </p:nvSpPr>
        <p:spPr>
          <a:xfrm>
            <a:off x="5116879" y="2195109"/>
            <a:ext cx="6422848" cy="3785419"/>
          </a:xfrm>
          <a:prstGeom prst="rect">
            <a:avLst/>
          </a:prstGeom>
        </p:spPr>
        <p:txBody>
          <a:bodyPr vert="horz" lIns="91440" tIns="45720" rIns="91440" bIns="45720" rtlCol="0">
            <a:normAutofit fontScale="92500" lnSpcReduction="10000"/>
          </a:bodyPr>
          <a:lstStyle/>
          <a:p>
            <a:pPr defTabSz="914400">
              <a:lnSpc>
                <a:spcPct val="90000"/>
              </a:lnSpc>
              <a:spcAft>
                <a:spcPts val="600"/>
              </a:spcAft>
            </a:pPr>
            <a:r>
              <a:rPr lang="en-US" sz="3200" dirty="0"/>
              <a:t>In </a:t>
            </a:r>
            <a:r>
              <a:rPr lang="en-US" sz="3200" b="1" dirty="0"/>
              <a:t>Angular</a:t>
            </a:r>
            <a:r>
              <a:rPr lang="en-US" sz="3200" dirty="0"/>
              <a:t>, a </a:t>
            </a:r>
            <a:r>
              <a:rPr lang="en-US" sz="3200" b="1" dirty="0"/>
              <a:t>module</a:t>
            </a:r>
            <a:r>
              <a:rPr lang="en-US" sz="3200" dirty="0"/>
              <a:t> is a mechanism to </a:t>
            </a:r>
            <a:r>
              <a:rPr lang="en-US" sz="3200" dirty="0">
                <a:solidFill>
                  <a:srgbClr val="FF0000"/>
                </a:solidFill>
              </a:rPr>
              <a:t>group</a:t>
            </a:r>
            <a:r>
              <a:rPr lang="en-US" sz="3200" dirty="0"/>
              <a:t> components, directives, pipes and services that are related, in such a way that can be </a:t>
            </a:r>
            <a:r>
              <a:rPr lang="en-US" sz="3200" dirty="0">
                <a:solidFill>
                  <a:srgbClr val="FF0000"/>
                </a:solidFill>
              </a:rPr>
              <a:t>combined</a:t>
            </a:r>
            <a:r>
              <a:rPr lang="en-US" sz="3200" dirty="0"/>
              <a:t> with other </a:t>
            </a:r>
            <a:r>
              <a:rPr lang="en-US" sz="3200" b="1" dirty="0"/>
              <a:t>modules</a:t>
            </a:r>
            <a:r>
              <a:rPr lang="en-US" sz="3200" dirty="0"/>
              <a:t> to create an application. An </a:t>
            </a:r>
            <a:r>
              <a:rPr lang="en-US" sz="3200" b="1" dirty="0"/>
              <a:t>Angular</a:t>
            </a:r>
            <a:r>
              <a:rPr lang="en-US" sz="3200" dirty="0"/>
              <a:t> application can be thought of as a </a:t>
            </a:r>
            <a:r>
              <a:rPr lang="en-US" sz="3200" dirty="0">
                <a:solidFill>
                  <a:srgbClr val="FF0000"/>
                </a:solidFill>
              </a:rPr>
              <a:t>puzzle</a:t>
            </a:r>
            <a:r>
              <a:rPr lang="en-US" sz="3200" dirty="0"/>
              <a:t> where each piece (or each </a:t>
            </a:r>
            <a:r>
              <a:rPr lang="en-US" sz="3200" b="1" dirty="0"/>
              <a:t>module</a:t>
            </a:r>
            <a:r>
              <a:rPr lang="en-US" sz="3200" dirty="0"/>
              <a:t>) is needed to be able to see the full picture.</a:t>
            </a:r>
          </a:p>
          <a:p>
            <a:pPr indent="-228600" defTabSz="914400">
              <a:lnSpc>
                <a:spcPct val="90000"/>
              </a:lnSpc>
              <a:spcAft>
                <a:spcPts val="600"/>
              </a:spcAft>
              <a:buFont typeface="Arial" panose="020B0604020202020204" pitchFamily="34" charset="0"/>
              <a:buChar char="•"/>
            </a:pPr>
            <a:endParaRPr lang="en-US" sz="2000" dirty="0"/>
          </a:p>
        </p:txBody>
      </p:sp>
      <p:pic>
        <p:nvPicPr>
          <p:cNvPr id="3" name="Picture 2">
            <a:extLst>
              <a:ext uri="{FF2B5EF4-FFF2-40B4-BE49-F238E27FC236}">
                <a16:creationId xmlns:a16="http://schemas.microsoft.com/office/drawing/2014/main" id="{27FA1513-00DE-B048-83F8-44DEE747FDEA}"/>
              </a:ext>
            </a:extLst>
          </p:cNvPr>
          <p:cNvPicPr>
            <a:picLocks noChangeAspect="1"/>
          </p:cNvPicPr>
          <p:nvPr/>
        </p:nvPicPr>
        <p:blipFill>
          <a:blip r:embed="rId4"/>
          <a:stretch>
            <a:fillRect/>
          </a:stretch>
        </p:blipFill>
        <p:spPr>
          <a:xfrm>
            <a:off x="652273" y="504501"/>
            <a:ext cx="3501670" cy="2304013"/>
          </a:xfrm>
          <a:prstGeom prst="rect">
            <a:avLst/>
          </a:prstGeom>
        </p:spPr>
      </p:pic>
    </p:spTree>
    <p:extLst>
      <p:ext uri="{BB962C8B-B14F-4D97-AF65-F5344CB8AC3E}">
        <p14:creationId xmlns:p14="http://schemas.microsoft.com/office/powerpoint/2010/main" val="44334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98" cy="6858000"/>
          </a:xfrm>
          <a:prstGeom prst="rect">
            <a:avLst/>
          </a:prstGeom>
        </p:spPr>
      </p:pic>
      <p:sp>
        <p:nvSpPr>
          <p:cNvPr id="2" name="TextBox 1">
            <a:extLst>
              <a:ext uri="{FF2B5EF4-FFF2-40B4-BE49-F238E27FC236}">
                <a16:creationId xmlns:a16="http://schemas.microsoft.com/office/drawing/2014/main" id="{07C3C93D-5977-6140-B71F-FF6CCBA2EE9A}"/>
              </a:ext>
            </a:extLst>
          </p:cNvPr>
          <p:cNvSpPr txBox="1"/>
          <p:nvPr/>
        </p:nvSpPr>
        <p:spPr>
          <a:xfrm>
            <a:off x="559559" y="382138"/>
            <a:ext cx="4640238" cy="830997"/>
          </a:xfrm>
          <a:prstGeom prst="rect">
            <a:avLst/>
          </a:prstGeom>
          <a:noFill/>
        </p:spPr>
        <p:txBody>
          <a:bodyPr wrap="square" rtlCol="0">
            <a:spAutoFit/>
          </a:bodyPr>
          <a:lstStyle/>
          <a:p>
            <a:r>
              <a:rPr lang="en-IL" sz="4800" dirty="0"/>
              <a:t>Modules</a:t>
            </a:r>
          </a:p>
        </p:txBody>
      </p:sp>
      <p:sp>
        <p:nvSpPr>
          <p:cNvPr id="6" name="TextBox 5">
            <a:extLst>
              <a:ext uri="{FF2B5EF4-FFF2-40B4-BE49-F238E27FC236}">
                <a16:creationId xmlns:a16="http://schemas.microsoft.com/office/drawing/2014/main" id="{7753D147-46B6-2D42-B3C3-BE3611BB5D7F}"/>
              </a:ext>
            </a:extLst>
          </p:cNvPr>
          <p:cNvSpPr txBox="1"/>
          <p:nvPr/>
        </p:nvSpPr>
        <p:spPr>
          <a:xfrm>
            <a:off x="667265" y="1213135"/>
            <a:ext cx="9465276" cy="646331"/>
          </a:xfrm>
          <a:prstGeom prst="rect">
            <a:avLst/>
          </a:prstGeom>
          <a:noFill/>
        </p:spPr>
        <p:txBody>
          <a:bodyPr wrap="square" rtlCol="0">
            <a:spAutoFit/>
          </a:bodyPr>
          <a:lstStyle/>
          <a:p>
            <a:r>
              <a:rPr lang="en-US" dirty="0"/>
              <a:t>The resulting architecture will employ multiple modules, each </a:t>
            </a:r>
            <a:r>
              <a:rPr lang="en-US" b="1" dirty="0">
                <a:solidFill>
                  <a:srgbClr val="FF0000"/>
                </a:solidFill>
              </a:rPr>
              <a:t>encapsulating</a:t>
            </a:r>
            <a:r>
              <a:rPr lang="en-US" dirty="0"/>
              <a:t> a closely related set of capabilities.</a:t>
            </a:r>
            <a:endParaRPr lang="en-IL" dirty="0"/>
          </a:p>
        </p:txBody>
      </p:sp>
      <p:pic>
        <p:nvPicPr>
          <p:cNvPr id="3" name="Picture 2">
            <a:extLst>
              <a:ext uri="{FF2B5EF4-FFF2-40B4-BE49-F238E27FC236}">
                <a16:creationId xmlns:a16="http://schemas.microsoft.com/office/drawing/2014/main" id="{A5A05AA0-5B4D-6B47-8CCA-59881FBCDA92}"/>
              </a:ext>
            </a:extLst>
          </p:cNvPr>
          <p:cNvPicPr>
            <a:picLocks noChangeAspect="1"/>
          </p:cNvPicPr>
          <p:nvPr/>
        </p:nvPicPr>
        <p:blipFill>
          <a:blip r:embed="rId4"/>
          <a:stretch>
            <a:fillRect/>
          </a:stretch>
        </p:blipFill>
        <p:spPr>
          <a:xfrm>
            <a:off x="2416630" y="1716289"/>
            <a:ext cx="7380514" cy="5141315"/>
          </a:xfrm>
          <a:prstGeom prst="rect">
            <a:avLst/>
          </a:prstGeom>
        </p:spPr>
      </p:pic>
    </p:spTree>
    <p:extLst>
      <p:ext uri="{BB962C8B-B14F-4D97-AF65-F5344CB8AC3E}">
        <p14:creationId xmlns:p14="http://schemas.microsoft.com/office/powerpoint/2010/main" val="877169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sp>
        <p:nvSpPr>
          <p:cNvPr id="2" name="TextBox 1">
            <a:extLst>
              <a:ext uri="{FF2B5EF4-FFF2-40B4-BE49-F238E27FC236}">
                <a16:creationId xmlns:a16="http://schemas.microsoft.com/office/drawing/2014/main" id="{07C3C93D-5977-6140-B71F-FF6CCBA2EE9A}"/>
              </a:ext>
            </a:extLst>
          </p:cNvPr>
          <p:cNvSpPr txBox="1"/>
          <p:nvPr/>
        </p:nvSpPr>
        <p:spPr>
          <a:xfrm>
            <a:off x="559559" y="382138"/>
            <a:ext cx="4640238" cy="830997"/>
          </a:xfrm>
          <a:prstGeom prst="rect">
            <a:avLst/>
          </a:prstGeom>
          <a:noFill/>
        </p:spPr>
        <p:txBody>
          <a:bodyPr wrap="square" rtlCol="0">
            <a:spAutoFit/>
          </a:bodyPr>
          <a:lstStyle/>
          <a:p>
            <a:r>
              <a:rPr lang="en-IL" sz="4800" dirty="0"/>
              <a:t>Controllers</a:t>
            </a:r>
          </a:p>
        </p:txBody>
      </p:sp>
      <p:sp>
        <p:nvSpPr>
          <p:cNvPr id="6" name="TextBox 5">
            <a:extLst>
              <a:ext uri="{FF2B5EF4-FFF2-40B4-BE49-F238E27FC236}">
                <a16:creationId xmlns:a16="http://schemas.microsoft.com/office/drawing/2014/main" id="{6DBC79E1-FD80-0C44-831C-D1B0BA3BC196}"/>
              </a:ext>
            </a:extLst>
          </p:cNvPr>
          <p:cNvSpPr txBox="1"/>
          <p:nvPr/>
        </p:nvSpPr>
        <p:spPr>
          <a:xfrm>
            <a:off x="559559" y="1213135"/>
            <a:ext cx="6295869" cy="1200329"/>
          </a:xfrm>
          <a:prstGeom prst="rect">
            <a:avLst/>
          </a:prstGeom>
          <a:noFill/>
        </p:spPr>
        <p:txBody>
          <a:bodyPr wrap="square" rtlCol="0">
            <a:spAutoFit/>
          </a:bodyPr>
          <a:lstStyle/>
          <a:p>
            <a:r>
              <a:rPr lang="en-US" dirty="0"/>
              <a:t>Controllers are responsible for handling incoming </a:t>
            </a:r>
            <a:r>
              <a:rPr lang="en-US" b="1" dirty="0"/>
              <a:t>requests</a:t>
            </a:r>
            <a:r>
              <a:rPr lang="en-US" dirty="0"/>
              <a:t> and returning </a:t>
            </a:r>
            <a:r>
              <a:rPr lang="en-US" b="1" dirty="0"/>
              <a:t>responses</a:t>
            </a:r>
            <a:r>
              <a:rPr lang="en-US" dirty="0"/>
              <a:t> to the client.</a:t>
            </a:r>
          </a:p>
          <a:p>
            <a:br>
              <a:rPr lang="en-US" dirty="0"/>
            </a:br>
            <a:endParaRPr lang="en-IL" dirty="0"/>
          </a:p>
        </p:txBody>
      </p:sp>
      <p:pic>
        <p:nvPicPr>
          <p:cNvPr id="3" name="Picture 2">
            <a:extLst>
              <a:ext uri="{FF2B5EF4-FFF2-40B4-BE49-F238E27FC236}">
                <a16:creationId xmlns:a16="http://schemas.microsoft.com/office/drawing/2014/main" id="{3DEA18C7-F372-644D-8360-F34D5C55F7C8}"/>
              </a:ext>
            </a:extLst>
          </p:cNvPr>
          <p:cNvPicPr>
            <a:picLocks noChangeAspect="1"/>
          </p:cNvPicPr>
          <p:nvPr/>
        </p:nvPicPr>
        <p:blipFill>
          <a:blip r:embed="rId4"/>
          <a:stretch>
            <a:fillRect/>
          </a:stretch>
        </p:blipFill>
        <p:spPr>
          <a:xfrm>
            <a:off x="1012371" y="1848588"/>
            <a:ext cx="10298774" cy="4946238"/>
          </a:xfrm>
          <a:prstGeom prst="rect">
            <a:avLst/>
          </a:prstGeom>
        </p:spPr>
      </p:pic>
    </p:spTree>
    <p:extLst>
      <p:ext uri="{BB962C8B-B14F-4D97-AF65-F5344CB8AC3E}">
        <p14:creationId xmlns:p14="http://schemas.microsoft.com/office/powerpoint/2010/main" val="2540170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sp>
        <p:nvSpPr>
          <p:cNvPr id="2" name="TextBox 1">
            <a:extLst>
              <a:ext uri="{FF2B5EF4-FFF2-40B4-BE49-F238E27FC236}">
                <a16:creationId xmlns:a16="http://schemas.microsoft.com/office/drawing/2014/main" id="{07C3C93D-5977-6140-B71F-FF6CCBA2EE9A}"/>
              </a:ext>
            </a:extLst>
          </p:cNvPr>
          <p:cNvSpPr txBox="1"/>
          <p:nvPr/>
        </p:nvSpPr>
        <p:spPr>
          <a:xfrm>
            <a:off x="559559" y="382138"/>
            <a:ext cx="4640238" cy="830997"/>
          </a:xfrm>
          <a:prstGeom prst="rect">
            <a:avLst/>
          </a:prstGeom>
          <a:noFill/>
        </p:spPr>
        <p:txBody>
          <a:bodyPr wrap="square" rtlCol="0">
            <a:spAutoFit/>
          </a:bodyPr>
          <a:lstStyle/>
          <a:p>
            <a:r>
              <a:rPr lang="en-IL" sz="4800" dirty="0"/>
              <a:t>Providers</a:t>
            </a:r>
          </a:p>
        </p:txBody>
      </p:sp>
      <p:sp>
        <p:nvSpPr>
          <p:cNvPr id="3" name="TextBox 2">
            <a:extLst>
              <a:ext uri="{FF2B5EF4-FFF2-40B4-BE49-F238E27FC236}">
                <a16:creationId xmlns:a16="http://schemas.microsoft.com/office/drawing/2014/main" id="{A107F94E-684D-9742-A10E-3887B892C698}"/>
              </a:ext>
            </a:extLst>
          </p:cNvPr>
          <p:cNvSpPr txBox="1"/>
          <p:nvPr/>
        </p:nvSpPr>
        <p:spPr>
          <a:xfrm>
            <a:off x="559559" y="1424066"/>
            <a:ext cx="6935523" cy="369332"/>
          </a:xfrm>
          <a:prstGeom prst="rect">
            <a:avLst/>
          </a:prstGeom>
          <a:noFill/>
        </p:spPr>
        <p:txBody>
          <a:bodyPr wrap="square" rtlCol="0">
            <a:spAutoFit/>
          </a:bodyPr>
          <a:lstStyle/>
          <a:p>
            <a:r>
              <a:rPr lang="en-US" dirty="0"/>
              <a:t>The main idea of a provider is that it can </a:t>
            </a:r>
            <a:r>
              <a:rPr lang="en-US" b="1" dirty="0"/>
              <a:t>inject</a:t>
            </a:r>
            <a:r>
              <a:rPr lang="en-US" dirty="0"/>
              <a:t> dependencies</a:t>
            </a:r>
            <a:endParaRPr lang="en-IL" dirty="0"/>
          </a:p>
        </p:txBody>
      </p:sp>
      <p:pic>
        <p:nvPicPr>
          <p:cNvPr id="4" name="Picture 3">
            <a:extLst>
              <a:ext uri="{FF2B5EF4-FFF2-40B4-BE49-F238E27FC236}">
                <a16:creationId xmlns:a16="http://schemas.microsoft.com/office/drawing/2014/main" id="{5EB03480-6497-5947-B237-516DB3EDE246}"/>
              </a:ext>
            </a:extLst>
          </p:cNvPr>
          <p:cNvPicPr>
            <a:picLocks noChangeAspect="1"/>
          </p:cNvPicPr>
          <p:nvPr/>
        </p:nvPicPr>
        <p:blipFill>
          <a:blip r:embed="rId4"/>
          <a:stretch>
            <a:fillRect/>
          </a:stretch>
        </p:blipFill>
        <p:spPr>
          <a:xfrm>
            <a:off x="1736874" y="1793398"/>
            <a:ext cx="8106667" cy="5001986"/>
          </a:xfrm>
          <a:prstGeom prst="rect">
            <a:avLst/>
          </a:prstGeom>
        </p:spPr>
      </p:pic>
    </p:spTree>
    <p:extLst>
      <p:ext uri="{BB962C8B-B14F-4D97-AF65-F5344CB8AC3E}">
        <p14:creationId xmlns:p14="http://schemas.microsoft.com/office/powerpoint/2010/main" val="987648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8A7D5E-9F04-F24E-8054-E46DF64920C5}"/>
              </a:ext>
            </a:extLst>
          </p:cNvPr>
          <p:cNvSpPr txBox="1"/>
          <p:nvPr/>
        </p:nvSpPr>
        <p:spPr>
          <a:xfrm>
            <a:off x="304800" y="230188"/>
            <a:ext cx="8124497" cy="461665"/>
          </a:xfrm>
          <a:prstGeom prst="rect">
            <a:avLst/>
          </a:prstGeom>
          <a:noFill/>
        </p:spPr>
        <p:txBody>
          <a:bodyPr wrap="square" rtlCol="0">
            <a:spAutoFit/>
          </a:bodyPr>
          <a:lstStyle/>
          <a:p>
            <a:pPr marL="0" defTabSz="914400" rtl="1" eaLnBrk="1" latinLnBrk="0" hangingPunct="1"/>
            <a:r>
              <a:rPr lang="en-US" sz="2400" dirty="0">
                <a:solidFill>
                  <a:srgbClr val="C00000"/>
                </a:solidFill>
              </a:rPr>
              <a:t>What are we going to learn?</a:t>
            </a:r>
            <a:endParaRPr lang="en-IL" sz="2400" dirty="0">
              <a:solidFill>
                <a:srgbClr val="C00000"/>
              </a:solidFill>
            </a:endParaRPr>
          </a:p>
        </p:txBody>
      </p:sp>
      <p:sp>
        <p:nvSpPr>
          <p:cNvPr id="6" name="TextBox 5">
            <a:extLst>
              <a:ext uri="{FF2B5EF4-FFF2-40B4-BE49-F238E27FC236}">
                <a16:creationId xmlns:a16="http://schemas.microsoft.com/office/drawing/2014/main" id="{21922D83-93D2-624E-9929-E80190815DCB}"/>
              </a:ext>
            </a:extLst>
          </p:cNvPr>
          <p:cNvSpPr txBox="1"/>
          <p:nvPr/>
        </p:nvSpPr>
        <p:spPr>
          <a:xfrm>
            <a:off x="1418896" y="793429"/>
            <a:ext cx="10405241" cy="3785652"/>
          </a:xfrm>
          <a:prstGeom prst="rect">
            <a:avLst/>
          </a:prstGeom>
          <a:noFill/>
        </p:spPr>
        <p:txBody>
          <a:bodyPr wrap="square" rtlCol="0">
            <a:spAutoFit/>
          </a:bodyPr>
          <a:lstStyle/>
          <a:p>
            <a:pPr marL="342900" indent="-342900">
              <a:buFont typeface="Wingdings" pitchFamily="2" charset="2"/>
              <a:buChar char="ü"/>
            </a:pPr>
            <a:r>
              <a:rPr lang="en-US" sz="2400" dirty="0">
                <a:solidFill>
                  <a:srgbClr val="C00000"/>
                </a:solidFill>
              </a:rPr>
              <a:t>Introduction and philosophy</a:t>
            </a:r>
          </a:p>
          <a:p>
            <a:pPr marL="285750" indent="-285750">
              <a:buFont typeface="Wingdings" pitchFamily="2" charset="2"/>
              <a:buChar char="q"/>
            </a:pPr>
            <a:r>
              <a:rPr lang="en-US" sz="2400" dirty="0">
                <a:solidFill>
                  <a:srgbClr val="C00000"/>
                </a:solidFill>
              </a:rPr>
              <a:t>Phase 1 – Rest API</a:t>
            </a:r>
          </a:p>
          <a:p>
            <a:pPr marL="800100" lvl="1" indent="-342900">
              <a:buFont typeface="Wingdings" pitchFamily="2" charset="2"/>
              <a:buChar char="ü"/>
            </a:pPr>
            <a:r>
              <a:rPr lang="en-US" sz="2400" dirty="0">
                <a:solidFill>
                  <a:srgbClr val="C00000"/>
                </a:solidFill>
              </a:rPr>
              <a:t> General architecture (Modules ,C</a:t>
            </a:r>
            <a:r>
              <a:rPr lang="en-IL" sz="2400" dirty="0">
                <a:solidFill>
                  <a:srgbClr val="C00000"/>
                </a:solidFill>
              </a:rPr>
              <a:t>ontrollers </a:t>
            </a:r>
            <a:r>
              <a:rPr lang="en-US" sz="2400" dirty="0">
                <a:solidFill>
                  <a:srgbClr val="C00000"/>
                </a:solidFill>
              </a:rPr>
              <a:t>P</a:t>
            </a:r>
            <a:r>
              <a:rPr lang="en-IL" sz="2400" dirty="0">
                <a:solidFill>
                  <a:srgbClr val="C00000"/>
                </a:solidFill>
              </a:rPr>
              <a:t>roviders </a:t>
            </a:r>
            <a:r>
              <a:rPr lang="en-US" sz="2400" dirty="0">
                <a:solidFill>
                  <a:srgbClr val="C00000"/>
                </a:solidFill>
              </a:rPr>
              <a:t>)</a:t>
            </a:r>
            <a:endParaRPr lang="en-IL" sz="2400" dirty="0">
              <a:solidFill>
                <a:srgbClr val="C00000"/>
              </a:solidFill>
            </a:endParaRPr>
          </a:p>
          <a:p>
            <a:pPr marL="742950" lvl="1" indent="-285750">
              <a:buFont typeface="Wingdings" pitchFamily="2" charset="2"/>
              <a:buChar char="q"/>
            </a:pPr>
            <a:r>
              <a:rPr lang="en-US" sz="2400" dirty="0">
                <a:solidFill>
                  <a:srgbClr val="C00000"/>
                </a:solidFill>
              </a:rPr>
              <a:t>Main features (D</a:t>
            </a:r>
            <a:r>
              <a:rPr lang="en-IL" sz="2400" dirty="0">
                <a:solidFill>
                  <a:srgbClr val="C00000"/>
                </a:solidFill>
              </a:rPr>
              <a:t>ecorators ,</a:t>
            </a:r>
            <a:r>
              <a:rPr lang="en-US" sz="2400" dirty="0">
                <a:solidFill>
                  <a:srgbClr val="C00000"/>
                </a:solidFill>
              </a:rPr>
              <a:t>P</a:t>
            </a:r>
            <a:r>
              <a:rPr lang="en-IL" sz="2400" dirty="0">
                <a:solidFill>
                  <a:srgbClr val="C00000"/>
                </a:solidFill>
              </a:rPr>
              <a:t>ipes, Database and  Authentication </a:t>
            </a:r>
            <a:r>
              <a:rPr lang="en-US" sz="2400" dirty="0">
                <a:solidFill>
                  <a:srgbClr val="C00000"/>
                </a:solidFill>
              </a:rPr>
              <a:t>)</a:t>
            </a:r>
          </a:p>
          <a:p>
            <a:pPr marL="285750" indent="-285750">
              <a:buFont typeface="Wingdings" pitchFamily="2" charset="2"/>
              <a:buChar char="q"/>
            </a:pPr>
            <a:r>
              <a:rPr lang="en-IL" sz="2400" dirty="0">
                <a:solidFill>
                  <a:srgbClr val="C00000"/>
                </a:solidFill>
              </a:rPr>
              <a:t>Phase 2 </a:t>
            </a:r>
          </a:p>
          <a:p>
            <a:pPr marL="742950" lvl="1" indent="-285750">
              <a:buFont typeface="Wingdings" pitchFamily="2" charset="2"/>
              <a:buChar char="q"/>
            </a:pPr>
            <a:r>
              <a:rPr lang="en-US" sz="2400" dirty="0">
                <a:solidFill>
                  <a:srgbClr val="C00000"/>
                </a:solidFill>
              </a:rPr>
              <a:t>N</a:t>
            </a:r>
            <a:r>
              <a:rPr lang="en-IL" sz="2400" dirty="0">
                <a:solidFill>
                  <a:srgbClr val="C00000"/>
                </a:solidFill>
              </a:rPr>
              <a:t>est and GraphQL</a:t>
            </a:r>
          </a:p>
          <a:p>
            <a:pPr marL="285750" indent="-285750">
              <a:buFont typeface="Wingdings" pitchFamily="2" charset="2"/>
              <a:buChar char="q"/>
            </a:pPr>
            <a:r>
              <a:rPr lang="en-IL" sz="2400" dirty="0">
                <a:solidFill>
                  <a:srgbClr val="C00000"/>
                </a:solidFill>
              </a:rPr>
              <a:t>Phase 3 </a:t>
            </a:r>
          </a:p>
          <a:p>
            <a:pPr marL="742950" lvl="1" indent="-285750">
              <a:buFont typeface="Wingdings" pitchFamily="2" charset="2"/>
              <a:buChar char="q"/>
            </a:pPr>
            <a:r>
              <a:rPr lang="en-IL" sz="2400" dirty="0">
                <a:solidFill>
                  <a:srgbClr val="C00000"/>
                </a:solidFill>
              </a:rPr>
              <a:t>Nest Microservices </a:t>
            </a:r>
          </a:p>
          <a:p>
            <a:pPr marL="285750" indent="-285750">
              <a:buFont typeface="Wingdings" pitchFamily="2" charset="2"/>
              <a:buChar char="q"/>
            </a:pPr>
            <a:r>
              <a:rPr lang="en-IL" sz="2400" dirty="0">
                <a:solidFill>
                  <a:srgbClr val="C00000"/>
                </a:solidFill>
              </a:rPr>
              <a:t>Phase 4 </a:t>
            </a:r>
          </a:p>
          <a:p>
            <a:pPr marL="742950" lvl="1" indent="-285750">
              <a:buFont typeface="Wingdings" pitchFamily="2" charset="2"/>
              <a:buChar char="q"/>
            </a:pPr>
            <a:r>
              <a:rPr lang="en-IL" sz="2400" dirty="0">
                <a:solidFill>
                  <a:srgbClr val="C00000"/>
                </a:solidFill>
              </a:rPr>
              <a:t>Summary </a:t>
            </a:r>
          </a:p>
        </p:txBody>
      </p:sp>
    </p:spTree>
    <p:extLst>
      <p:ext uri="{BB962C8B-B14F-4D97-AF65-F5344CB8AC3E}">
        <p14:creationId xmlns:p14="http://schemas.microsoft.com/office/powerpoint/2010/main" val="437558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pic>
        <p:nvPicPr>
          <p:cNvPr id="6" name="Picture 5" descr="A cat sitting on top of a computer&#10;&#10;Description automatically generated">
            <a:extLst>
              <a:ext uri="{FF2B5EF4-FFF2-40B4-BE49-F238E27FC236}">
                <a16:creationId xmlns:a16="http://schemas.microsoft.com/office/drawing/2014/main" id="{CC0F8B73-52CC-5443-89CB-BFCD9132FE8E}"/>
              </a:ext>
            </a:extLst>
          </p:cNvPr>
          <p:cNvPicPr>
            <a:picLocks noChangeAspect="1"/>
          </p:cNvPicPr>
          <p:nvPr/>
        </p:nvPicPr>
        <p:blipFill>
          <a:blip r:embed="rId4"/>
          <a:stretch>
            <a:fillRect/>
          </a:stretch>
        </p:blipFill>
        <p:spPr>
          <a:xfrm>
            <a:off x="5651293" y="0"/>
            <a:ext cx="6540688" cy="6857990"/>
          </a:xfrm>
          <a:prstGeom prst="rect">
            <a:avLst/>
          </a:prstGeom>
        </p:spPr>
      </p:pic>
    </p:spTree>
    <p:extLst>
      <p:ext uri="{BB962C8B-B14F-4D97-AF65-F5344CB8AC3E}">
        <p14:creationId xmlns:p14="http://schemas.microsoft.com/office/powerpoint/2010/main" val="1553695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8A7D5E-9F04-F24E-8054-E46DF64920C5}"/>
              </a:ext>
            </a:extLst>
          </p:cNvPr>
          <p:cNvSpPr txBox="1"/>
          <p:nvPr/>
        </p:nvSpPr>
        <p:spPr>
          <a:xfrm>
            <a:off x="304800" y="230188"/>
            <a:ext cx="8124497" cy="461665"/>
          </a:xfrm>
          <a:prstGeom prst="rect">
            <a:avLst/>
          </a:prstGeom>
          <a:noFill/>
        </p:spPr>
        <p:txBody>
          <a:bodyPr wrap="square" rtlCol="0">
            <a:spAutoFit/>
          </a:bodyPr>
          <a:lstStyle/>
          <a:p>
            <a:pPr marL="0" defTabSz="914400" rtl="1" eaLnBrk="1" latinLnBrk="0" hangingPunct="1"/>
            <a:r>
              <a:rPr lang="en-US" sz="2400" dirty="0">
                <a:solidFill>
                  <a:srgbClr val="C00000"/>
                </a:solidFill>
              </a:rPr>
              <a:t>What are we going to learn?</a:t>
            </a:r>
            <a:endParaRPr lang="en-IL" sz="2400" dirty="0">
              <a:solidFill>
                <a:srgbClr val="C00000"/>
              </a:solidFill>
            </a:endParaRPr>
          </a:p>
        </p:txBody>
      </p:sp>
      <p:sp>
        <p:nvSpPr>
          <p:cNvPr id="6" name="TextBox 5">
            <a:extLst>
              <a:ext uri="{FF2B5EF4-FFF2-40B4-BE49-F238E27FC236}">
                <a16:creationId xmlns:a16="http://schemas.microsoft.com/office/drawing/2014/main" id="{21922D83-93D2-624E-9929-E80190815DCB}"/>
              </a:ext>
            </a:extLst>
          </p:cNvPr>
          <p:cNvSpPr txBox="1"/>
          <p:nvPr/>
        </p:nvSpPr>
        <p:spPr>
          <a:xfrm>
            <a:off x="1418896" y="793429"/>
            <a:ext cx="10405241" cy="3785652"/>
          </a:xfrm>
          <a:prstGeom prst="rect">
            <a:avLst/>
          </a:prstGeom>
          <a:noFill/>
        </p:spPr>
        <p:txBody>
          <a:bodyPr wrap="square" rtlCol="0">
            <a:spAutoFit/>
          </a:bodyPr>
          <a:lstStyle/>
          <a:p>
            <a:pPr marL="342900" indent="-342900">
              <a:buFont typeface="Wingdings" pitchFamily="2" charset="2"/>
              <a:buChar char="ü"/>
            </a:pPr>
            <a:r>
              <a:rPr lang="en-US" sz="2400" dirty="0">
                <a:solidFill>
                  <a:srgbClr val="C00000"/>
                </a:solidFill>
              </a:rPr>
              <a:t>Introduction and philosophy</a:t>
            </a:r>
          </a:p>
          <a:p>
            <a:pPr marL="342900" indent="-342900">
              <a:buFont typeface="Wingdings" pitchFamily="2" charset="2"/>
              <a:buChar char="ü"/>
            </a:pPr>
            <a:r>
              <a:rPr lang="en-US" sz="2400" dirty="0">
                <a:solidFill>
                  <a:srgbClr val="C00000"/>
                </a:solidFill>
              </a:rPr>
              <a:t>Phase 1 – Rest API</a:t>
            </a:r>
          </a:p>
          <a:p>
            <a:pPr marL="800100" lvl="1" indent="-342900">
              <a:buFont typeface="Wingdings" pitchFamily="2" charset="2"/>
              <a:buChar char="ü"/>
            </a:pPr>
            <a:r>
              <a:rPr lang="en-US" sz="2400" dirty="0">
                <a:solidFill>
                  <a:srgbClr val="C00000"/>
                </a:solidFill>
              </a:rPr>
              <a:t> General architecture (Modules ,C</a:t>
            </a:r>
            <a:r>
              <a:rPr lang="en-IL" sz="2400" dirty="0">
                <a:solidFill>
                  <a:srgbClr val="C00000"/>
                </a:solidFill>
              </a:rPr>
              <a:t>ontrollers </a:t>
            </a:r>
            <a:r>
              <a:rPr lang="en-US" sz="2400" dirty="0">
                <a:solidFill>
                  <a:srgbClr val="C00000"/>
                </a:solidFill>
              </a:rPr>
              <a:t>P</a:t>
            </a:r>
            <a:r>
              <a:rPr lang="en-IL" sz="2400" dirty="0">
                <a:solidFill>
                  <a:srgbClr val="C00000"/>
                </a:solidFill>
              </a:rPr>
              <a:t>roviders </a:t>
            </a:r>
            <a:r>
              <a:rPr lang="en-US" sz="2400" dirty="0">
                <a:solidFill>
                  <a:srgbClr val="C00000"/>
                </a:solidFill>
              </a:rPr>
              <a:t>)</a:t>
            </a:r>
            <a:endParaRPr lang="en-IL" sz="2400" dirty="0">
              <a:solidFill>
                <a:srgbClr val="C00000"/>
              </a:solidFill>
            </a:endParaRPr>
          </a:p>
          <a:p>
            <a:pPr marL="800100" lvl="1" indent="-342900">
              <a:buFont typeface="Wingdings" pitchFamily="2" charset="2"/>
              <a:buChar char="ü"/>
            </a:pPr>
            <a:r>
              <a:rPr lang="en-US" sz="2400" dirty="0">
                <a:solidFill>
                  <a:srgbClr val="C00000"/>
                </a:solidFill>
              </a:rPr>
              <a:t>Main features (D</a:t>
            </a:r>
            <a:r>
              <a:rPr lang="en-IL" sz="2400" dirty="0">
                <a:solidFill>
                  <a:srgbClr val="C00000"/>
                </a:solidFill>
              </a:rPr>
              <a:t>ecorators ,</a:t>
            </a:r>
            <a:r>
              <a:rPr lang="en-US" sz="2400" dirty="0">
                <a:solidFill>
                  <a:srgbClr val="C00000"/>
                </a:solidFill>
              </a:rPr>
              <a:t>P</a:t>
            </a:r>
            <a:r>
              <a:rPr lang="en-IL" sz="2400" dirty="0">
                <a:solidFill>
                  <a:srgbClr val="C00000"/>
                </a:solidFill>
              </a:rPr>
              <a:t>ipes, Database and  Authentication </a:t>
            </a:r>
            <a:r>
              <a:rPr lang="en-US" sz="2400" dirty="0">
                <a:solidFill>
                  <a:srgbClr val="C00000"/>
                </a:solidFill>
              </a:rPr>
              <a:t>)</a:t>
            </a:r>
          </a:p>
          <a:p>
            <a:pPr marL="285750" indent="-285750">
              <a:buFont typeface="Wingdings" pitchFamily="2" charset="2"/>
              <a:buChar char="q"/>
            </a:pPr>
            <a:r>
              <a:rPr lang="en-IL" sz="2400" dirty="0">
                <a:solidFill>
                  <a:srgbClr val="C00000"/>
                </a:solidFill>
              </a:rPr>
              <a:t>Phase 2 </a:t>
            </a:r>
          </a:p>
          <a:p>
            <a:pPr marL="742950" lvl="1" indent="-285750">
              <a:buFont typeface="Wingdings" pitchFamily="2" charset="2"/>
              <a:buChar char="q"/>
            </a:pPr>
            <a:r>
              <a:rPr lang="en-US" sz="2400" dirty="0">
                <a:solidFill>
                  <a:srgbClr val="C00000"/>
                </a:solidFill>
              </a:rPr>
              <a:t>N</a:t>
            </a:r>
            <a:r>
              <a:rPr lang="en-IL" sz="2400" dirty="0">
                <a:solidFill>
                  <a:srgbClr val="C00000"/>
                </a:solidFill>
              </a:rPr>
              <a:t>est and GraphQL</a:t>
            </a:r>
          </a:p>
          <a:p>
            <a:pPr marL="285750" indent="-285750">
              <a:buFont typeface="Wingdings" pitchFamily="2" charset="2"/>
              <a:buChar char="q"/>
            </a:pPr>
            <a:r>
              <a:rPr lang="en-IL" sz="2400" dirty="0">
                <a:solidFill>
                  <a:srgbClr val="C00000"/>
                </a:solidFill>
              </a:rPr>
              <a:t>Phase 3 </a:t>
            </a:r>
          </a:p>
          <a:p>
            <a:pPr marL="742950" lvl="1" indent="-285750">
              <a:buFont typeface="Wingdings" pitchFamily="2" charset="2"/>
              <a:buChar char="q"/>
            </a:pPr>
            <a:r>
              <a:rPr lang="en-IL" sz="2400" dirty="0">
                <a:solidFill>
                  <a:srgbClr val="C00000"/>
                </a:solidFill>
              </a:rPr>
              <a:t>Nest Microservices </a:t>
            </a:r>
          </a:p>
          <a:p>
            <a:pPr marL="285750" indent="-285750">
              <a:buFont typeface="Wingdings" pitchFamily="2" charset="2"/>
              <a:buChar char="q"/>
            </a:pPr>
            <a:r>
              <a:rPr lang="en-IL" sz="2400" dirty="0">
                <a:solidFill>
                  <a:srgbClr val="C00000"/>
                </a:solidFill>
              </a:rPr>
              <a:t>Phase 4 </a:t>
            </a:r>
          </a:p>
          <a:p>
            <a:pPr marL="742950" lvl="1" indent="-285750">
              <a:buFont typeface="Wingdings" pitchFamily="2" charset="2"/>
              <a:buChar char="q"/>
            </a:pPr>
            <a:r>
              <a:rPr lang="en-IL" sz="2400" dirty="0">
                <a:solidFill>
                  <a:srgbClr val="C00000"/>
                </a:solidFill>
              </a:rPr>
              <a:t>Summary </a:t>
            </a:r>
          </a:p>
        </p:txBody>
      </p:sp>
    </p:spTree>
    <p:extLst>
      <p:ext uri="{BB962C8B-B14F-4D97-AF65-F5344CB8AC3E}">
        <p14:creationId xmlns:p14="http://schemas.microsoft.com/office/powerpoint/2010/main" val="2799604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object, clock, drawing, light&#10;&#10;Description automatically generated">
            <a:extLst>
              <a:ext uri="{FF2B5EF4-FFF2-40B4-BE49-F238E27FC236}">
                <a16:creationId xmlns:a16="http://schemas.microsoft.com/office/drawing/2014/main" id="{E1FACB3A-8195-4640-A09C-3AA9DB500F62}"/>
              </a:ext>
            </a:extLst>
          </p:cNvPr>
          <p:cNvPicPr>
            <a:picLocks noChangeAspect="1"/>
          </p:cNvPicPr>
          <p:nvPr/>
        </p:nvPicPr>
        <p:blipFill>
          <a:blip r:embed="rId3"/>
          <a:stretch>
            <a:fillRect/>
          </a:stretch>
        </p:blipFill>
        <p:spPr>
          <a:xfrm>
            <a:off x="2865129" y="1917777"/>
            <a:ext cx="5868829" cy="3022446"/>
          </a:xfrm>
          <a:prstGeom prst="rect">
            <a:avLst/>
          </a:prstGeom>
        </p:spPr>
      </p:pic>
    </p:spTree>
    <p:extLst>
      <p:ext uri="{BB962C8B-B14F-4D97-AF65-F5344CB8AC3E}">
        <p14:creationId xmlns:p14="http://schemas.microsoft.com/office/powerpoint/2010/main" val="1795878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5674F5-07C8-D641-A574-C2FB094AD7EE}"/>
              </a:ext>
            </a:extLst>
          </p:cNvPr>
          <p:cNvPicPr>
            <a:picLocks noChangeAspect="1"/>
          </p:cNvPicPr>
          <p:nvPr/>
        </p:nvPicPr>
        <p:blipFill>
          <a:blip r:embed="rId3"/>
          <a:stretch>
            <a:fillRect/>
          </a:stretch>
        </p:blipFill>
        <p:spPr>
          <a:xfrm>
            <a:off x="3657600" y="490764"/>
            <a:ext cx="4876800" cy="2578100"/>
          </a:xfrm>
          <a:prstGeom prst="rect">
            <a:avLst/>
          </a:prstGeom>
        </p:spPr>
      </p:pic>
      <p:sp>
        <p:nvSpPr>
          <p:cNvPr id="4" name="TextBox 3">
            <a:extLst>
              <a:ext uri="{FF2B5EF4-FFF2-40B4-BE49-F238E27FC236}">
                <a16:creationId xmlns:a16="http://schemas.microsoft.com/office/drawing/2014/main" id="{A1B1A36A-F1DA-EE4E-9A3C-5FB8E0887A61}"/>
              </a:ext>
            </a:extLst>
          </p:cNvPr>
          <p:cNvSpPr txBox="1"/>
          <p:nvPr/>
        </p:nvSpPr>
        <p:spPr>
          <a:xfrm>
            <a:off x="1126671" y="3429000"/>
            <a:ext cx="6988629" cy="1200329"/>
          </a:xfrm>
          <a:prstGeom prst="rect">
            <a:avLst/>
          </a:prstGeom>
          <a:noFill/>
        </p:spPr>
        <p:txBody>
          <a:bodyPr wrap="square" rtlCol="0">
            <a:spAutoFit/>
          </a:bodyPr>
          <a:lstStyle/>
          <a:p>
            <a:r>
              <a:rPr lang="en-US" dirty="0"/>
              <a:t>C</a:t>
            </a:r>
            <a:r>
              <a:rPr lang="en-IL" dirty="0"/>
              <a:t>reate: POST</a:t>
            </a:r>
          </a:p>
          <a:p>
            <a:r>
              <a:rPr lang="en-IL" dirty="0"/>
              <a:t>READ: GET</a:t>
            </a:r>
          </a:p>
          <a:p>
            <a:r>
              <a:rPr lang="en-IL" dirty="0"/>
              <a:t>UPDATE: PUT, PATCH</a:t>
            </a:r>
          </a:p>
          <a:p>
            <a:r>
              <a:rPr lang="en-IL" dirty="0"/>
              <a:t>DELETE: DELETE</a:t>
            </a:r>
          </a:p>
        </p:txBody>
      </p:sp>
    </p:spTree>
    <p:extLst>
      <p:ext uri="{BB962C8B-B14F-4D97-AF65-F5344CB8AC3E}">
        <p14:creationId xmlns:p14="http://schemas.microsoft.com/office/powerpoint/2010/main" val="2008203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8A7D5E-9F04-F24E-8054-E46DF64920C5}"/>
              </a:ext>
            </a:extLst>
          </p:cNvPr>
          <p:cNvSpPr txBox="1"/>
          <p:nvPr/>
        </p:nvSpPr>
        <p:spPr>
          <a:xfrm>
            <a:off x="620111" y="720651"/>
            <a:ext cx="8124497" cy="461665"/>
          </a:xfrm>
          <a:prstGeom prst="rect">
            <a:avLst/>
          </a:prstGeom>
          <a:noFill/>
        </p:spPr>
        <p:txBody>
          <a:bodyPr wrap="square" rtlCol="0">
            <a:spAutoFit/>
          </a:bodyPr>
          <a:lstStyle/>
          <a:p>
            <a:pPr marL="0" defTabSz="914400" rtl="1" eaLnBrk="1" latinLnBrk="0" hangingPunct="1"/>
            <a:r>
              <a:rPr lang="en-US" sz="2400" dirty="0">
                <a:solidFill>
                  <a:srgbClr val="C00000"/>
                </a:solidFill>
              </a:rPr>
              <a:t>What are we going to learn?</a:t>
            </a:r>
            <a:endParaRPr lang="en-IL" sz="2400" dirty="0">
              <a:solidFill>
                <a:srgbClr val="C00000"/>
              </a:solidFill>
            </a:endParaRPr>
          </a:p>
        </p:txBody>
      </p:sp>
      <p:sp>
        <p:nvSpPr>
          <p:cNvPr id="6" name="TextBox 5">
            <a:extLst>
              <a:ext uri="{FF2B5EF4-FFF2-40B4-BE49-F238E27FC236}">
                <a16:creationId xmlns:a16="http://schemas.microsoft.com/office/drawing/2014/main" id="{21922D83-93D2-624E-9929-E80190815DCB}"/>
              </a:ext>
            </a:extLst>
          </p:cNvPr>
          <p:cNvSpPr txBox="1"/>
          <p:nvPr/>
        </p:nvSpPr>
        <p:spPr>
          <a:xfrm>
            <a:off x="1166648" y="1890032"/>
            <a:ext cx="10405241" cy="3785652"/>
          </a:xfrm>
          <a:prstGeom prst="rect">
            <a:avLst/>
          </a:prstGeom>
          <a:noFill/>
        </p:spPr>
        <p:txBody>
          <a:bodyPr wrap="square" rtlCol="0">
            <a:spAutoFit/>
          </a:bodyPr>
          <a:lstStyle/>
          <a:p>
            <a:pPr marL="285750" indent="-285750">
              <a:buFont typeface="Wingdings" pitchFamily="2" charset="2"/>
              <a:buChar char="q"/>
            </a:pPr>
            <a:r>
              <a:rPr lang="en-US" sz="2400" dirty="0">
                <a:solidFill>
                  <a:srgbClr val="C00000"/>
                </a:solidFill>
              </a:rPr>
              <a:t>Introduction and philosophy</a:t>
            </a:r>
          </a:p>
          <a:p>
            <a:pPr marL="285750" indent="-285750">
              <a:buFont typeface="Wingdings" pitchFamily="2" charset="2"/>
              <a:buChar char="q"/>
            </a:pPr>
            <a:r>
              <a:rPr lang="en-US" sz="2400" dirty="0">
                <a:solidFill>
                  <a:srgbClr val="C00000"/>
                </a:solidFill>
              </a:rPr>
              <a:t>Phase 1 – Rest API</a:t>
            </a:r>
          </a:p>
          <a:p>
            <a:pPr marL="742950" lvl="1" indent="-285750">
              <a:buFont typeface="Wingdings" pitchFamily="2" charset="2"/>
              <a:buChar char="q"/>
            </a:pPr>
            <a:r>
              <a:rPr lang="en-US" sz="2400" dirty="0">
                <a:solidFill>
                  <a:srgbClr val="C00000"/>
                </a:solidFill>
              </a:rPr>
              <a:t> General architecture (modules ,C</a:t>
            </a:r>
            <a:r>
              <a:rPr lang="en-IL" sz="2400" dirty="0">
                <a:solidFill>
                  <a:srgbClr val="C00000"/>
                </a:solidFill>
              </a:rPr>
              <a:t>ontrollers </a:t>
            </a:r>
            <a:r>
              <a:rPr lang="en-US" sz="2400" dirty="0">
                <a:solidFill>
                  <a:srgbClr val="C00000"/>
                </a:solidFill>
              </a:rPr>
              <a:t>P</a:t>
            </a:r>
            <a:r>
              <a:rPr lang="en-IL" sz="2400" dirty="0">
                <a:solidFill>
                  <a:srgbClr val="C00000"/>
                </a:solidFill>
              </a:rPr>
              <a:t>roviders </a:t>
            </a:r>
            <a:r>
              <a:rPr lang="en-US" sz="2400" dirty="0">
                <a:solidFill>
                  <a:srgbClr val="C00000"/>
                </a:solidFill>
              </a:rPr>
              <a:t>)</a:t>
            </a:r>
            <a:endParaRPr lang="en-IL" sz="2400" dirty="0">
              <a:solidFill>
                <a:srgbClr val="C00000"/>
              </a:solidFill>
            </a:endParaRPr>
          </a:p>
          <a:p>
            <a:pPr marL="742950" lvl="1" indent="-285750">
              <a:buFont typeface="Wingdings" pitchFamily="2" charset="2"/>
              <a:buChar char="q"/>
            </a:pPr>
            <a:r>
              <a:rPr lang="en-US" sz="2400" dirty="0">
                <a:solidFill>
                  <a:srgbClr val="C00000"/>
                </a:solidFill>
              </a:rPr>
              <a:t> Main features (D</a:t>
            </a:r>
            <a:r>
              <a:rPr lang="en-IL" sz="2400" dirty="0">
                <a:solidFill>
                  <a:srgbClr val="C00000"/>
                </a:solidFill>
              </a:rPr>
              <a:t>ecorators ,</a:t>
            </a:r>
            <a:r>
              <a:rPr lang="en-US" sz="2400" dirty="0">
                <a:solidFill>
                  <a:srgbClr val="C00000"/>
                </a:solidFill>
              </a:rPr>
              <a:t>P</a:t>
            </a:r>
            <a:r>
              <a:rPr lang="en-IL" sz="2400" dirty="0">
                <a:solidFill>
                  <a:srgbClr val="C00000"/>
                </a:solidFill>
              </a:rPr>
              <a:t>ipes, Database and  Authentication </a:t>
            </a:r>
            <a:r>
              <a:rPr lang="en-US" sz="2400" dirty="0">
                <a:solidFill>
                  <a:srgbClr val="C00000"/>
                </a:solidFill>
              </a:rPr>
              <a:t>)</a:t>
            </a:r>
          </a:p>
          <a:p>
            <a:pPr marL="285750" indent="-285750">
              <a:buFont typeface="Wingdings" pitchFamily="2" charset="2"/>
              <a:buChar char="q"/>
            </a:pPr>
            <a:r>
              <a:rPr lang="en-IL" sz="2400" dirty="0">
                <a:solidFill>
                  <a:srgbClr val="C00000"/>
                </a:solidFill>
              </a:rPr>
              <a:t>Phase 2 </a:t>
            </a:r>
          </a:p>
          <a:p>
            <a:pPr marL="742950" lvl="1" indent="-285750">
              <a:buFont typeface="Wingdings" pitchFamily="2" charset="2"/>
              <a:buChar char="q"/>
            </a:pPr>
            <a:r>
              <a:rPr lang="en-US" sz="2400" dirty="0">
                <a:solidFill>
                  <a:srgbClr val="C00000"/>
                </a:solidFill>
              </a:rPr>
              <a:t>N</a:t>
            </a:r>
            <a:r>
              <a:rPr lang="en-IL" sz="2400" dirty="0">
                <a:solidFill>
                  <a:srgbClr val="C00000"/>
                </a:solidFill>
              </a:rPr>
              <a:t>est and GraphQL</a:t>
            </a:r>
          </a:p>
          <a:p>
            <a:pPr marL="285750" indent="-285750">
              <a:buFont typeface="Wingdings" pitchFamily="2" charset="2"/>
              <a:buChar char="q"/>
            </a:pPr>
            <a:r>
              <a:rPr lang="en-IL" sz="2400" dirty="0">
                <a:solidFill>
                  <a:srgbClr val="C00000"/>
                </a:solidFill>
              </a:rPr>
              <a:t>Phase 3 </a:t>
            </a:r>
          </a:p>
          <a:p>
            <a:pPr marL="742950" lvl="1" indent="-285750">
              <a:buFont typeface="Wingdings" pitchFamily="2" charset="2"/>
              <a:buChar char="q"/>
            </a:pPr>
            <a:r>
              <a:rPr lang="en-IL" sz="2400" dirty="0">
                <a:solidFill>
                  <a:srgbClr val="C00000"/>
                </a:solidFill>
              </a:rPr>
              <a:t>Nest Microservices </a:t>
            </a:r>
          </a:p>
          <a:p>
            <a:pPr marL="285750" indent="-285750">
              <a:buFont typeface="Wingdings" pitchFamily="2" charset="2"/>
              <a:buChar char="q"/>
            </a:pPr>
            <a:r>
              <a:rPr lang="en-IL" sz="2400" dirty="0">
                <a:solidFill>
                  <a:srgbClr val="C00000"/>
                </a:solidFill>
              </a:rPr>
              <a:t>Pahse 4 </a:t>
            </a:r>
          </a:p>
          <a:p>
            <a:pPr marL="742950" lvl="1" indent="-285750">
              <a:buFont typeface="Wingdings" pitchFamily="2" charset="2"/>
              <a:buChar char="q"/>
            </a:pPr>
            <a:r>
              <a:rPr lang="en-IL" sz="2400" dirty="0">
                <a:solidFill>
                  <a:srgbClr val="C00000"/>
                </a:solidFill>
              </a:rPr>
              <a:t>Summary </a:t>
            </a:r>
          </a:p>
        </p:txBody>
      </p:sp>
    </p:spTree>
    <p:extLst>
      <p:ext uri="{BB962C8B-B14F-4D97-AF65-F5344CB8AC3E}">
        <p14:creationId xmlns:p14="http://schemas.microsoft.com/office/powerpoint/2010/main" val="2155928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B1A36A-F1DA-EE4E-9A3C-5FB8E0887A61}"/>
              </a:ext>
            </a:extLst>
          </p:cNvPr>
          <p:cNvSpPr txBox="1"/>
          <p:nvPr/>
        </p:nvSpPr>
        <p:spPr>
          <a:xfrm>
            <a:off x="756557" y="496206"/>
            <a:ext cx="10678886" cy="5170646"/>
          </a:xfrm>
          <a:prstGeom prst="rect">
            <a:avLst/>
          </a:prstGeom>
          <a:noFill/>
        </p:spPr>
        <p:txBody>
          <a:bodyPr wrap="square" rtlCol="0">
            <a:spAutoFit/>
          </a:bodyPr>
          <a:lstStyle/>
          <a:p>
            <a:r>
              <a:rPr lang="en-US" sz="2400" dirty="0"/>
              <a:t>A </a:t>
            </a:r>
            <a:r>
              <a:rPr lang="en-US" sz="2400" dirty="0">
                <a:solidFill>
                  <a:srgbClr val="FF0000"/>
                </a:solidFill>
                <a:hlinkClick r:id="rId3">
                  <a:extLst>
                    <a:ext uri="{A12FA001-AC4F-418D-AE19-62706E023703}">
                      <ahyp:hlinkClr xmlns:ahyp="http://schemas.microsoft.com/office/drawing/2018/hyperlinkcolor" val="tx"/>
                    </a:ext>
                  </a:extLst>
                </a:hlinkClick>
              </a:rPr>
              <a:t>Query</a:t>
            </a:r>
            <a:r>
              <a:rPr lang="en-US" sz="2400" dirty="0">
                <a:solidFill>
                  <a:srgbClr val="FF0000"/>
                </a:solidFill>
              </a:rPr>
              <a:t> </a:t>
            </a:r>
            <a:r>
              <a:rPr lang="en-US" sz="2400" dirty="0"/>
              <a:t>is a read-only operation made against a </a:t>
            </a:r>
            <a:r>
              <a:rPr lang="en-US" sz="2400" dirty="0" err="1"/>
              <a:t>GraphQL</a:t>
            </a:r>
            <a:r>
              <a:rPr lang="en-US" sz="2400" dirty="0"/>
              <a:t> server</a:t>
            </a:r>
          </a:p>
          <a:p>
            <a:r>
              <a:rPr lang="en-US" sz="2400" dirty="0"/>
              <a:t>A </a:t>
            </a:r>
            <a:r>
              <a:rPr lang="en-US" sz="2400" dirty="0">
                <a:solidFill>
                  <a:srgbClr val="FF0000"/>
                </a:solidFill>
                <a:hlinkClick r:id="rId3">
                  <a:extLst>
                    <a:ext uri="{A12FA001-AC4F-418D-AE19-62706E023703}">
                      <ahyp:hlinkClr xmlns:ahyp="http://schemas.microsoft.com/office/drawing/2018/hyperlinkcolor" val="tx"/>
                    </a:ext>
                  </a:extLst>
                </a:hlinkClick>
              </a:rPr>
              <a:t>Mutation</a:t>
            </a:r>
            <a:r>
              <a:rPr lang="en-US" sz="2400" dirty="0"/>
              <a:t> is a read-write operation made against a </a:t>
            </a:r>
            <a:r>
              <a:rPr lang="en-US" sz="2400" dirty="0" err="1"/>
              <a:t>GraphQL</a:t>
            </a:r>
            <a:r>
              <a:rPr lang="en-US" sz="2400" dirty="0"/>
              <a:t> server.</a:t>
            </a:r>
          </a:p>
          <a:p>
            <a:r>
              <a:rPr lang="en-US" sz="2400" dirty="0"/>
              <a:t>A </a:t>
            </a:r>
            <a:r>
              <a:rPr lang="en-US" sz="2400" dirty="0">
                <a:solidFill>
                  <a:srgbClr val="FF0000"/>
                </a:solidFill>
                <a:hlinkClick r:id="rId4">
                  <a:extLst>
                    <a:ext uri="{A12FA001-AC4F-418D-AE19-62706E023703}">
                      <ahyp:hlinkClr xmlns:ahyp="http://schemas.microsoft.com/office/drawing/2018/hyperlinkcolor" val="tx"/>
                    </a:ext>
                  </a:extLst>
                </a:hlinkClick>
              </a:rPr>
              <a:t>Resolver</a:t>
            </a:r>
            <a:r>
              <a:rPr lang="en-US" sz="2400" dirty="0"/>
              <a:t> provides a mapping between a portion of a </a:t>
            </a:r>
            <a:r>
              <a:rPr lang="en-US" sz="2400" dirty="0" err="1"/>
              <a:t>GraphQL</a:t>
            </a:r>
            <a:r>
              <a:rPr lang="en-US" sz="2400" dirty="0"/>
              <a:t> operation and actual backend code responsible for handling it (similar to a controller in a RESTful MVC backend). </a:t>
            </a:r>
          </a:p>
          <a:p>
            <a:r>
              <a:rPr lang="en-US" sz="2400" dirty="0"/>
              <a:t>A </a:t>
            </a:r>
            <a:r>
              <a:rPr lang="en-US" sz="2400" dirty="0">
                <a:solidFill>
                  <a:srgbClr val="FF0000"/>
                </a:solidFill>
                <a:hlinkClick r:id="rId5">
                  <a:extLst>
                    <a:ext uri="{A12FA001-AC4F-418D-AE19-62706E023703}">
                      <ahyp:hlinkClr xmlns:ahyp="http://schemas.microsoft.com/office/drawing/2018/hyperlinkcolor" val="tx"/>
                    </a:ext>
                  </a:extLst>
                </a:hlinkClick>
              </a:rPr>
              <a:t>Schema</a:t>
            </a:r>
            <a:r>
              <a:rPr lang="en-US" sz="2400" dirty="0"/>
              <a:t> defines what queries and mutations can be performed against a </a:t>
            </a:r>
            <a:r>
              <a:rPr lang="en-US" sz="2400" dirty="0" err="1"/>
              <a:t>GraphQL</a:t>
            </a:r>
            <a:r>
              <a:rPr lang="en-US" sz="2400" dirty="0"/>
              <a:t> server, what each query or mutation takes as input, and what each query or mutation returns as output.</a:t>
            </a:r>
          </a:p>
          <a:p>
            <a:r>
              <a:rPr lang="en-US" sz="2400" dirty="0"/>
              <a:t>A </a:t>
            </a:r>
            <a:r>
              <a:rPr lang="en-US" sz="2400" dirty="0">
                <a:solidFill>
                  <a:srgbClr val="FF0000"/>
                </a:solidFill>
                <a:hlinkClick r:id="rId6">
                  <a:extLst>
                    <a:ext uri="{A12FA001-AC4F-418D-AE19-62706E023703}">
                      <ahyp:hlinkClr xmlns:ahyp="http://schemas.microsoft.com/office/drawing/2018/hyperlinkcolor" val="tx"/>
                    </a:ext>
                  </a:extLst>
                </a:hlinkClick>
              </a:rPr>
              <a:t>Type</a:t>
            </a:r>
            <a:r>
              <a:rPr lang="en-US" sz="2400" dirty="0"/>
              <a:t> defines the shape of output / response data that can be returned from the </a:t>
            </a:r>
            <a:r>
              <a:rPr lang="en-US" sz="2400" dirty="0" err="1"/>
              <a:t>GraphQL</a:t>
            </a:r>
            <a:r>
              <a:rPr lang="en-US" sz="2400" dirty="0"/>
              <a:t> server, including fields that are edges to other Types.</a:t>
            </a:r>
          </a:p>
          <a:p>
            <a:r>
              <a:rPr lang="en-US" sz="2400" dirty="0"/>
              <a:t>An </a:t>
            </a:r>
            <a:r>
              <a:rPr lang="en-US" sz="2400" dirty="0">
                <a:solidFill>
                  <a:srgbClr val="FF0000"/>
                </a:solidFill>
                <a:hlinkClick r:id="rId7">
                  <a:extLst>
                    <a:ext uri="{A12FA001-AC4F-418D-AE19-62706E023703}">
                      <ahyp:hlinkClr xmlns:ahyp="http://schemas.microsoft.com/office/drawing/2018/hyperlinkcolor" val="tx"/>
                    </a:ext>
                  </a:extLst>
                </a:hlinkClick>
              </a:rPr>
              <a:t>Input</a:t>
            </a:r>
            <a:r>
              <a:rPr lang="en-US" sz="2400" dirty="0"/>
              <a:t> is like a Type, but defines the shape of input data that is sent to a </a:t>
            </a:r>
            <a:r>
              <a:rPr lang="en-US" sz="2400" dirty="0" err="1"/>
              <a:t>GraphQL</a:t>
            </a:r>
            <a:r>
              <a:rPr lang="en-US" sz="2400" dirty="0"/>
              <a:t> server.</a:t>
            </a:r>
          </a:p>
          <a:p>
            <a:r>
              <a:rPr lang="en-US" sz="2400" dirty="0"/>
              <a:t>A </a:t>
            </a:r>
            <a:r>
              <a:rPr lang="en-US" sz="2400" dirty="0">
                <a:solidFill>
                  <a:srgbClr val="FF0000"/>
                </a:solidFill>
                <a:hlinkClick r:id="rId8">
                  <a:extLst>
                    <a:ext uri="{A12FA001-AC4F-418D-AE19-62706E023703}">
                      <ahyp:hlinkClr xmlns:ahyp="http://schemas.microsoft.com/office/drawing/2018/hyperlinkcolor" val="tx"/>
                    </a:ext>
                  </a:extLst>
                </a:hlinkClick>
              </a:rPr>
              <a:t>Scalar</a:t>
            </a:r>
            <a:r>
              <a:rPr lang="en-US" sz="2400" dirty="0"/>
              <a:t> is a primitive Type, such as a String, Int, Boolean, Float, etc.</a:t>
            </a:r>
          </a:p>
          <a:p>
            <a:endParaRPr lang="en-IL" dirty="0"/>
          </a:p>
        </p:txBody>
      </p:sp>
    </p:spTree>
    <p:extLst>
      <p:ext uri="{BB962C8B-B14F-4D97-AF65-F5344CB8AC3E}">
        <p14:creationId xmlns:p14="http://schemas.microsoft.com/office/powerpoint/2010/main" val="144407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CF2BF6-0E47-5F4B-B0D5-0AAD59460CDE}"/>
              </a:ext>
            </a:extLst>
          </p:cNvPr>
          <p:cNvPicPr>
            <a:picLocks noChangeAspect="1"/>
          </p:cNvPicPr>
          <p:nvPr/>
        </p:nvPicPr>
        <p:blipFill>
          <a:blip r:embed="rId3"/>
          <a:stretch>
            <a:fillRect/>
          </a:stretch>
        </p:blipFill>
        <p:spPr>
          <a:xfrm>
            <a:off x="2547346" y="0"/>
            <a:ext cx="6736786" cy="7765748"/>
          </a:xfrm>
          <a:prstGeom prst="rect">
            <a:avLst/>
          </a:prstGeom>
        </p:spPr>
      </p:pic>
    </p:spTree>
    <p:extLst>
      <p:ext uri="{BB962C8B-B14F-4D97-AF65-F5344CB8AC3E}">
        <p14:creationId xmlns:p14="http://schemas.microsoft.com/office/powerpoint/2010/main" val="1564641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8A7D5E-9F04-F24E-8054-E46DF64920C5}"/>
              </a:ext>
            </a:extLst>
          </p:cNvPr>
          <p:cNvSpPr txBox="1"/>
          <p:nvPr/>
        </p:nvSpPr>
        <p:spPr>
          <a:xfrm>
            <a:off x="304800" y="230188"/>
            <a:ext cx="8124497" cy="461665"/>
          </a:xfrm>
          <a:prstGeom prst="rect">
            <a:avLst/>
          </a:prstGeom>
          <a:noFill/>
        </p:spPr>
        <p:txBody>
          <a:bodyPr wrap="square" rtlCol="0">
            <a:spAutoFit/>
          </a:bodyPr>
          <a:lstStyle/>
          <a:p>
            <a:pPr marL="0" defTabSz="914400" rtl="1" eaLnBrk="1" latinLnBrk="0" hangingPunct="1"/>
            <a:r>
              <a:rPr lang="en-US" sz="2400" dirty="0">
                <a:solidFill>
                  <a:srgbClr val="C00000"/>
                </a:solidFill>
              </a:rPr>
              <a:t>What are we going to learn?</a:t>
            </a:r>
            <a:endParaRPr lang="en-IL" sz="2400" dirty="0">
              <a:solidFill>
                <a:srgbClr val="C00000"/>
              </a:solidFill>
            </a:endParaRPr>
          </a:p>
        </p:txBody>
      </p:sp>
      <p:sp>
        <p:nvSpPr>
          <p:cNvPr id="6" name="TextBox 5">
            <a:extLst>
              <a:ext uri="{FF2B5EF4-FFF2-40B4-BE49-F238E27FC236}">
                <a16:creationId xmlns:a16="http://schemas.microsoft.com/office/drawing/2014/main" id="{21922D83-93D2-624E-9929-E80190815DCB}"/>
              </a:ext>
            </a:extLst>
          </p:cNvPr>
          <p:cNvSpPr txBox="1"/>
          <p:nvPr/>
        </p:nvSpPr>
        <p:spPr>
          <a:xfrm>
            <a:off x="1418896" y="793429"/>
            <a:ext cx="10405241" cy="3785652"/>
          </a:xfrm>
          <a:prstGeom prst="rect">
            <a:avLst/>
          </a:prstGeom>
          <a:noFill/>
        </p:spPr>
        <p:txBody>
          <a:bodyPr wrap="square" rtlCol="0">
            <a:spAutoFit/>
          </a:bodyPr>
          <a:lstStyle/>
          <a:p>
            <a:pPr marL="342900" indent="-342900">
              <a:buFont typeface="Wingdings" pitchFamily="2" charset="2"/>
              <a:buChar char="ü"/>
            </a:pPr>
            <a:r>
              <a:rPr lang="en-US" sz="2400" dirty="0">
                <a:solidFill>
                  <a:srgbClr val="C00000"/>
                </a:solidFill>
              </a:rPr>
              <a:t>Introduction and philosophy</a:t>
            </a:r>
          </a:p>
          <a:p>
            <a:pPr marL="342900" indent="-342900">
              <a:buFont typeface="Wingdings" pitchFamily="2" charset="2"/>
              <a:buChar char="ü"/>
            </a:pPr>
            <a:r>
              <a:rPr lang="en-US" sz="2400" dirty="0">
                <a:solidFill>
                  <a:srgbClr val="C00000"/>
                </a:solidFill>
              </a:rPr>
              <a:t>Phase 1 – Rest API</a:t>
            </a:r>
          </a:p>
          <a:p>
            <a:pPr marL="800100" lvl="1" indent="-342900">
              <a:buFont typeface="Wingdings" pitchFamily="2" charset="2"/>
              <a:buChar char="ü"/>
            </a:pPr>
            <a:r>
              <a:rPr lang="en-US" sz="2400" dirty="0">
                <a:solidFill>
                  <a:srgbClr val="C00000"/>
                </a:solidFill>
              </a:rPr>
              <a:t> General architecture (Modules ,C</a:t>
            </a:r>
            <a:r>
              <a:rPr lang="en-IL" sz="2400" dirty="0">
                <a:solidFill>
                  <a:srgbClr val="C00000"/>
                </a:solidFill>
              </a:rPr>
              <a:t>ontrollers </a:t>
            </a:r>
            <a:r>
              <a:rPr lang="en-US" sz="2400" dirty="0">
                <a:solidFill>
                  <a:srgbClr val="C00000"/>
                </a:solidFill>
              </a:rPr>
              <a:t>P</a:t>
            </a:r>
            <a:r>
              <a:rPr lang="en-IL" sz="2400" dirty="0">
                <a:solidFill>
                  <a:srgbClr val="C00000"/>
                </a:solidFill>
              </a:rPr>
              <a:t>roviders </a:t>
            </a:r>
            <a:r>
              <a:rPr lang="en-US" sz="2400" dirty="0">
                <a:solidFill>
                  <a:srgbClr val="C00000"/>
                </a:solidFill>
              </a:rPr>
              <a:t>)</a:t>
            </a:r>
            <a:endParaRPr lang="en-IL" sz="2400" dirty="0">
              <a:solidFill>
                <a:srgbClr val="C00000"/>
              </a:solidFill>
            </a:endParaRPr>
          </a:p>
          <a:p>
            <a:pPr marL="800100" lvl="1" indent="-342900">
              <a:buFont typeface="Wingdings" pitchFamily="2" charset="2"/>
              <a:buChar char="ü"/>
            </a:pPr>
            <a:r>
              <a:rPr lang="en-US" sz="2400" dirty="0">
                <a:solidFill>
                  <a:srgbClr val="C00000"/>
                </a:solidFill>
              </a:rPr>
              <a:t>Main features (D</a:t>
            </a:r>
            <a:r>
              <a:rPr lang="en-IL" sz="2400" dirty="0">
                <a:solidFill>
                  <a:srgbClr val="C00000"/>
                </a:solidFill>
              </a:rPr>
              <a:t>ecorators ,</a:t>
            </a:r>
            <a:r>
              <a:rPr lang="en-US" sz="2400" dirty="0">
                <a:solidFill>
                  <a:srgbClr val="C00000"/>
                </a:solidFill>
              </a:rPr>
              <a:t>P</a:t>
            </a:r>
            <a:r>
              <a:rPr lang="en-IL" sz="2400" dirty="0">
                <a:solidFill>
                  <a:srgbClr val="C00000"/>
                </a:solidFill>
              </a:rPr>
              <a:t>ipes, Database and  Authentication </a:t>
            </a:r>
            <a:r>
              <a:rPr lang="en-US" sz="2400" dirty="0">
                <a:solidFill>
                  <a:srgbClr val="C00000"/>
                </a:solidFill>
              </a:rPr>
              <a:t>)</a:t>
            </a:r>
          </a:p>
          <a:p>
            <a:pPr marL="342900" indent="-342900">
              <a:buFont typeface="Wingdings" pitchFamily="2" charset="2"/>
              <a:buChar char="ü"/>
            </a:pPr>
            <a:r>
              <a:rPr lang="en-IL" sz="2400" dirty="0">
                <a:solidFill>
                  <a:srgbClr val="C00000"/>
                </a:solidFill>
              </a:rPr>
              <a:t>Phase 2 </a:t>
            </a:r>
          </a:p>
          <a:p>
            <a:pPr marL="800100" lvl="1" indent="-342900">
              <a:buFont typeface="Wingdings" pitchFamily="2" charset="2"/>
              <a:buChar char="ü"/>
            </a:pPr>
            <a:r>
              <a:rPr lang="en-US" sz="2400" dirty="0">
                <a:solidFill>
                  <a:srgbClr val="C00000"/>
                </a:solidFill>
              </a:rPr>
              <a:t>N</a:t>
            </a:r>
            <a:r>
              <a:rPr lang="en-IL" sz="2400" dirty="0">
                <a:solidFill>
                  <a:srgbClr val="C00000"/>
                </a:solidFill>
              </a:rPr>
              <a:t>est and GraphQL</a:t>
            </a:r>
          </a:p>
          <a:p>
            <a:pPr marL="285750" indent="-285750">
              <a:buFont typeface="Wingdings" pitchFamily="2" charset="2"/>
              <a:buChar char="q"/>
            </a:pPr>
            <a:r>
              <a:rPr lang="en-IL" sz="2400" dirty="0">
                <a:solidFill>
                  <a:srgbClr val="C00000"/>
                </a:solidFill>
              </a:rPr>
              <a:t>Phase 3 </a:t>
            </a:r>
          </a:p>
          <a:p>
            <a:pPr marL="742950" lvl="1" indent="-285750">
              <a:buFont typeface="Wingdings" pitchFamily="2" charset="2"/>
              <a:buChar char="q"/>
            </a:pPr>
            <a:r>
              <a:rPr lang="en-IL" sz="2400" dirty="0">
                <a:solidFill>
                  <a:srgbClr val="C00000"/>
                </a:solidFill>
              </a:rPr>
              <a:t>Nest Microservices </a:t>
            </a:r>
          </a:p>
          <a:p>
            <a:pPr marL="285750" indent="-285750">
              <a:buFont typeface="Wingdings" pitchFamily="2" charset="2"/>
              <a:buChar char="q"/>
            </a:pPr>
            <a:r>
              <a:rPr lang="en-IL" sz="2400" dirty="0">
                <a:solidFill>
                  <a:srgbClr val="C00000"/>
                </a:solidFill>
              </a:rPr>
              <a:t>Phase 4 </a:t>
            </a:r>
          </a:p>
          <a:p>
            <a:pPr marL="742950" lvl="1" indent="-285750">
              <a:buFont typeface="Wingdings" pitchFamily="2" charset="2"/>
              <a:buChar char="q"/>
            </a:pPr>
            <a:r>
              <a:rPr lang="en-IL" sz="2400" dirty="0">
                <a:solidFill>
                  <a:srgbClr val="C00000"/>
                </a:solidFill>
              </a:rPr>
              <a:t>Summary </a:t>
            </a:r>
          </a:p>
        </p:txBody>
      </p:sp>
    </p:spTree>
    <p:extLst>
      <p:ext uri="{BB962C8B-B14F-4D97-AF65-F5344CB8AC3E}">
        <p14:creationId xmlns:p14="http://schemas.microsoft.com/office/powerpoint/2010/main" val="737112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46C5A8-4766-AB47-AF03-677D1ED7AA0C}"/>
              </a:ext>
            </a:extLst>
          </p:cNvPr>
          <p:cNvPicPr>
            <a:picLocks noChangeAspect="1"/>
          </p:cNvPicPr>
          <p:nvPr/>
        </p:nvPicPr>
        <p:blipFill>
          <a:blip r:embed="rId3"/>
          <a:stretch>
            <a:fillRect/>
          </a:stretch>
        </p:blipFill>
        <p:spPr>
          <a:xfrm>
            <a:off x="1144086" y="2872013"/>
            <a:ext cx="10427610" cy="1895929"/>
          </a:xfrm>
          <a:prstGeom prst="rect">
            <a:avLst/>
          </a:prstGeom>
        </p:spPr>
      </p:pic>
      <p:sp>
        <p:nvSpPr>
          <p:cNvPr id="4" name="TextBox 3">
            <a:extLst>
              <a:ext uri="{FF2B5EF4-FFF2-40B4-BE49-F238E27FC236}">
                <a16:creationId xmlns:a16="http://schemas.microsoft.com/office/drawing/2014/main" id="{C7D2BABC-68A7-5D45-8B82-22318F88A92C}"/>
              </a:ext>
            </a:extLst>
          </p:cNvPr>
          <p:cNvSpPr txBox="1"/>
          <p:nvPr/>
        </p:nvSpPr>
        <p:spPr>
          <a:xfrm>
            <a:off x="5438080" y="1926771"/>
            <a:ext cx="930063" cy="707886"/>
          </a:xfrm>
          <a:prstGeom prst="rect">
            <a:avLst/>
          </a:prstGeom>
          <a:noFill/>
        </p:spPr>
        <p:txBody>
          <a:bodyPr wrap="none" rtlCol="0">
            <a:spAutoFit/>
          </a:bodyPr>
          <a:lstStyle/>
          <a:p>
            <a:pPr marL="0" algn="r" defTabSz="457200" rtl="1" eaLnBrk="1" latinLnBrk="0" hangingPunct="1"/>
            <a:r>
              <a:rPr lang="he-IL" sz="4000" dirty="0"/>
              <a:t>היה</a:t>
            </a:r>
            <a:endParaRPr lang="en-IL" sz="4000" dirty="0"/>
          </a:p>
        </p:txBody>
      </p:sp>
    </p:spTree>
    <p:extLst>
      <p:ext uri="{BB962C8B-B14F-4D97-AF65-F5344CB8AC3E}">
        <p14:creationId xmlns:p14="http://schemas.microsoft.com/office/powerpoint/2010/main" val="376881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8A7D5E-9F04-F24E-8054-E46DF64920C5}"/>
              </a:ext>
            </a:extLst>
          </p:cNvPr>
          <p:cNvSpPr txBox="1"/>
          <p:nvPr/>
        </p:nvSpPr>
        <p:spPr>
          <a:xfrm>
            <a:off x="304800" y="230188"/>
            <a:ext cx="8124497" cy="461665"/>
          </a:xfrm>
          <a:prstGeom prst="rect">
            <a:avLst/>
          </a:prstGeom>
          <a:noFill/>
        </p:spPr>
        <p:txBody>
          <a:bodyPr wrap="square" rtlCol="0">
            <a:spAutoFit/>
          </a:bodyPr>
          <a:lstStyle/>
          <a:p>
            <a:pPr marL="0" defTabSz="914400" rtl="1" eaLnBrk="1" latinLnBrk="0" hangingPunct="1"/>
            <a:r>
              <a:rPr lang="en-US" sz="2400" dirty="0">
                <a:solidFill>
                  <a:srgbClr val="C00000"/>
                </a:solidFill>
              </a:rPr>
              <a:t>What are we going to learn?</a:t>
            </a:r>
            <a:endParaRPr lang="en-IL" sz="2400" dirty="0">
              <a:solidFill>
                <a:srgbClr val="C00000"/>
              </a:solidFill>
            </a:endParaRPr>
          </a:p>
        </p:txBody>
      </p:sp>
      <p:sp>
        <p:nvSpPr>
          <p:cNvPr id="6" name="TextBox 5">
            <a:extLst>
              <a:ext uri="{FF2B5EF4-FFF2-40B4-BE49-F238E27FC236}">
                <a16:creationId xmlns:a16="http://schemas.microsoft.com/office/drawing/2014/main" id="{21922D83-93D2-624E-9929-E80190815DCB}"/>
              </a:ext>
            </a:extLst>
          </p:cNvPr>
          <p:cNvSpPr txBox="1"/>
          <p:nvPr/>
        </p:nvSpPr>
        <p:spPr>
          <a:xfrm>
            <a:off x="1418896" y="793429"/>
            <a:ext cx="10405241" cy="3785652"/>
          </a:xfrm>
          <a:prstGeom prst="rect">
            <a:avLst/>
          </a:prstGeom>
          <a:noFill/>
        </p:spPr>
        <p:txBody>
          <a:bodyPr wrap="square" rtlCol="0">
            <a:spAutoFit/>
          </a:bodyPr>
          <a:lstStyle/>
          <a:p>
            <a:pPr marL="342900" indent="-342900">
              <a:buFont typeface="Wingdings" pitchFamily="2" charset="2"/>
              <a:buChar char="ü"/>
            </a:pPr>
            <a:r>
              <a:rPr lang="en-US" sz="2400" dirty="0">
                <a:solidFill>
                  <a:srgbClr val="C00000"/>
                </a:solidFill>
              </a:rPr>
              <a:t>Introduction and philosophy</a:t>
            </a:r>
          </a:p>
          <a:p>
            <a:pPr marL="342900" indent="-342900">
              <a:buFont typeface="Wingdings" pitchFamily="2" charset="2"/>
              <a:buChar char="ü"/>
            </a:pPr>
            <a:r>
              <a:rPr lang="en-US" sz="2400" dirty="0">
                <a:solidFill>
                  <a:srgbClr val="C00000"/>
                </a:solidFill>
              </a:rPr>
              <a:t>Phase 1 – Rest API</a:t>
            </a:r>
          </a:p>
          <a:p>
            <a:pPr marL="800100" lvl="1" indent="-342900">
              <a:buFont typeface="Wingdings" pitchFamily="2" charset="2"/>
              <a:buChar char="ü"/>
            </a:pPr>
            <a:r>
              <a:rPr lang="en-US" sz="2400" dirty="0">
                <a:solidFill>
                  <a:srgbClr val="C00000"/>
                </a:solidFill>
              </a:rPr>
              <a:t> General architecture (Modules ,C</a:t>
            </a:r>
            <a:r>
              <a:rPr lang="en-IL" sz="2400" dirty="0">
                <a:solidFill>
                  <a:srgbClr val="C00000"/>
                </a:solidFill>
              </a:rPr>
              <a:t>ontrollers </a:t>
            </a:r>
            <a:r>
              <a:rPr lang="en-US" sz="2400" dirty="0">
                <a:solidFill>
                  <a:srgbClr val="C00000"/>
                </a:solidFill>
              </a:rPr>
              <a:t>P</a:t>
            </a:r>
            <a:r>
              <a:rPr lang="en-IL" sz="2400" dirty="0">
                <a:solidFill>
                  <a:srgbClr val="C00000"/>
                </a:solidFill>
              </a:rPr>
              <a:t>roviders </a:t>
            </a:r>
            <a:r>
              <a:rPr lang="en-US" sz="2400" dirty="0">
                <a:solidFill>
                  <a:srgbClr val="C00000"/>
                </a:solidFill>
              </a:rPr>
              <a:t>)</a:t>
            </a:r>
            <a:endParaRPr lang="en-IL" sz="2400" dirty="0">
              <a:solidFill>
                <a:srgbClr val="C00000"/>
              </a:solidFill>
            </a:endParaRPr>
          </a:p>
          <a:p>
            <a:pPr marL="800100" lvl="1" indent="-342900">
              <a:buFont typeface="Wingdings" pitchFamily="2" charset="2"/>
              <a:buChar char="ü"/>
            </a:pPr>
            <a:r>
              <a:rPr lang="en-US" sz="2400" dirty="0">
                <a:solidFill>
                  <a:srgbClr val="C00000"/>
                </a:solidFill>
              </a:rPr>
              <a:t>Main features (D</a:t>
            </a:r>
            <a:r>
              <a:rPr lang="en-IL" sz="2400" dirty="0">
                <a:solidFill>
                  <a:srgbClr val="C00000"/>
                </a:solidFill>
              </a:rPr>
              <a:t>ecorators ,</a:t>
            </a:r>
            <a:r>
              <a:rPr lang="en-US" sz="2400" dirty="0">
                <a:solidFill>
                  <a:srgbClr val="C00000"/>
                </a:solidFill>
              </a:rPr>
              <a:t>P</a:t>
            </a:r>
            <a:r>
              <a:rPr lang="en-IL" sz="2400" dirty="0">
                <a:solidFill>
                  <a:srgbClr val="C00000"/>
                </a:solidFill>
              </a:rPr>
              <a:t>ipes, Database and  Authentication </a:t>
            </a:r>
            <a:r>
              <a:rPr lang="en-US" sz="2400" dirty="0">
                <a:solidFill>
                  <a:srgbClr val="C00000"/>
                </a:solidFill>
              </a:rPr>
              <a:t>)</a:t>
            </a:r>
          </a:p>
          <a:p>
            <a:pPr marL="342900" indent="-342900">
              <a:buFont typeface="Wingdings" pitchFamily="2" charset="2"/>
              <a:buChar char="ü"/>
            </a:pPr>
            <a:r>
              <a:rPr lang="en-IL" sz="2400" dirty="0">
                <a:solidFill>
                  <a:srgbClr val="C00000"/>
                </a:solidFill>
              </a:rPr>
              <a:t>Phase 2 </a:t>
            </a:r>
          </a:p>
          <a:p>
            <a:pPr marL="800100" lvl="1" indent="-342900">
              <a:buFont typeface="Wingdings" pitchFamily="2" charset="2"/>
              <a:buChar char="ü"/>
            </a:pPr>
            <a:r>
              <a:rPr lang="en-US" sz="2400" dirty="0">
                <a:solidFill>
                  <a:srgbClr val="C00000"/>
                </a:solidFill>
              </a:rPr>
              <a:t>N</a:t>
            </a:r>
            <a:r>
              <a:rPr lang="en-IL" sz="2400" dirty="0">
                <a:solidFill>
                  <a:srgbClr val="C00000"/>
                </a:solidFill>
              </a:rPr>
              <a:t>est and GraphQL</a:t>
            </a:r>
          </a:p>
          <a:p>
            <a:pPr marL="342900" indent="-342900">
              <a:buFont typeface="Wingdings" pitchFamily="2" charset="2"/>
              <a:buChar char="ü"/>
            </a:pPr>
            <a:r>
              <a:rPr lang="en-IL" sz="2400" dirty="0">
                <a:solidFill>
                  <a:srgbClr val="C00000"/>
                </a:solidFill>
              </a:rPr>
              <a:t>Phase 3 </a:t>
            </a:r>
          </a:p>
          <a:p>
            <a:pPr marL="800100" lvl="1" indent="-342900">
              <a:buFont typeface="Wingdings" pitchFamily="2" charset="2"/>
              <a:buChar char="ü"/>
            </a:pPr>
            <a:r>
              <a:rPr lang="en-IL" sz="2400" dirty="0">
                <a:solidFill>
                  <a:srgbClr val="C00000"/>
                </a:solidFill>
              </a:rPr>
              <a:t>Nest Microservices </a:t>
            </a:r>
          </a:p>
          <a:p>
            <a:pPr marL="285750" indent="-285750">
              <a:buFont typeface="Wingdings" pitchFamily="2" charset="2"/>
              <a:buChar char="q"/>
            </a:pPr>
            <a:r>
              <a:rPr lang="en-IL" sz="2400" dirty="0">
                <a:solidFill>
                  <a:srgbClr val="C00000"/>
                </a:solidFill>
              </a:rPr>
              <a:t>Phase 4 </a:t>
            </a:r>
          </a:p>
          <a:p>
            <a:pPr marL="742950" lvl="1" indent="-285750">
              <a:buFont typeface="Wingdings" pitchFamily="2" charset="2"/>
              <a:buChar char="q"/>
            </a:pPr>
            <a:r>
              <a:rPr lang="en-IL" sz="2400" dirty="0">
                <a:solidFill>
                  <a:srgbClr val="C00000"/>
                </a:solidFill>
              </a:rPr>
              <a:t>Summary </a:t>
            </a:r>
          </a:p>
        </p:txBody>
      </p:sp>
    </p:spTree>
    <p:extLst>
      <p:ext uri="{BB962C8B-B14F-4D97-AF65-F5344CB8AC3E}">
        <p14:creationId xmlns:p14="http://schemas.microsoft.com/office/powerpoint/2010/main" val="50572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BC134-C67A-5641-8133-C6045CD52C6B}"/>
              </a:ext>
            </a:extLst>
          </p:cNvPr>
          <p:cNvSpPr>
            <a:spLocks noGrp="1"/>
          </p:cNvSpPr>
          <p:nvPr>
            <p:ph type="title"/>
          </p:nvPr>
        </p:nvSpPr>
        <p:spPr/>
        <p:txBody>
          <a:bodyPr/>
          <a:lstStyle/>
          <a:p>
            <a:r>
              <a:rPr lang="en-IL" dirty="0"/>
              <a:t>Summ</a:t>
            </a:r>
            <a:r>
              <a:rPr lang="en-US" dirty="0"/>
              <a:t>a</a:t>
            </a:r>
            <a:r>
              <a:rPr lang="en-IL" dirty="0"/>
              <a:t>ry</a:t>
            </a:r>
          </a:p>
        </p:txBody>
      </p:sp>
    </p:spTree>
    <p:extLst>
      <p:ext uri="{BB962C8B-B14F-4D97-AF65-F5344CB8AC3E}">
        <p14:creationId xmlns:p14="http://schemas.microsoft.com/office/powerpoint/2010/main" val="2469710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8A7D5E-9F04-F24E-8054-E46DF64920C5}"/>
              </a:ext>
            </a:extLst>
          </p:cNvPr>
          <p:cNvSpPr txBox="1"/>
          <p:nvPr/>
        </p:nvSpPr>
        <p:spPr>
          <a:xfrm>
            <a:off x="304800" y="230188"/>
            <a:ext cx="8124497" cy="461665"/>
          </a:xfrm>
          <a:prstGeom prst="rect">
            <a:avLst/>
          </a:prstGeom>
          <a:noFill/>
        </p:spPr>
        <p:txBody>
          <a:bodyPr wrap="square" rtlCol="0">
            <a:spAutoFit/>
          </a:bodyPr>
          <a:lstStyle/>
          <a:p>
            <a:pPr marL="0" defTabSz="914400" rtl="1" eaLnBrk="1" latinLnBrk="0" hangingPunct="1"/>
            <a:r>
              <a:rPr lang="en-US" sz="2400" dirty="0">
                <a:solidFill>
                  <a:srgbClr val="C00000"/>
                </a:solidFill>
              </a:rPr>
              <a:t>What are we going to learn?</a:t>
            </a:r>
            <a:endParaRPr lang="en-IL" sz="2400" dirty="0">
              <a:solidFill>
                <a:srgbClr val="C00000"/>
              </a:solidFill>
            </a:endParaRPr>
          </a:p>
        </p:txBody>
      </p:sp>
      <p:sp>
        <p:nvSpPr>
          <p:cNvPr id="6" name="TextBox 5">
            <a:extLst>
              <a:ext uri="{FF2B5EF4-FFF2-40B4-BE49-F238E27FC236}">
                <a16:creationId xmlns:a16="http://schemas.microsoft.com/office/drawing/2014/main" id="{21922D83-93D2-624E-9929-E80190815DCB}"/>
              </a:ext>
            </a:extLst>
          </p:cNvPr>
          <p:cNvSpPr txBox="1"/>
          <p:nvPr/>
        </p:nvSpPr>
        <p:spPr>
          <a:xfrm>
            <a:off x="1418896" y="793429"/>
            <a:ext cx="10405241" cy="3785652"/>
          </a:xfrm>
          <a:prstGeom prst="rect">
            <a:avLst/>
          </a:prstGeom>
          <a:noFill/>
        </p:spPr>
        <p:txBody>
          <a:bodyPr wrap="square" rtlCol="0">
            <a:spAutoFit/>
          </a:bodyPr>
          <a:lstStyle/>
          <a:p>
            <a:pPr marL="342900" indent="-342900">
              <a:buFont typeface="Wingdings" pitchFamily="2" charset="2"/>
              <a:buChar char="ü"/>
            </a:pPr>
            <a:r>
              <a:rPr lang="en-US" sz="2400" dirty="0">
                <a:solidFill>
                  <a:srgbClr val="C00000"/>
                </a:solidFill>
              </a:rPr>
              <a:t>Introduction and philosophy</a:t>
            </a:r>
          </a:p>
          <a:p>
            <a:pPr marL="342900" indent="-342900">
              <a:buFont typeface="Wingdings" pitchFamily="2" charset="2"/>
              <a:buChar char="ü"/>
            </a:pPr>
            <a:r>
              <a:rPr lang="en-US" sz="2400" dirty="0">
                <a:solidFill>
                  <a:srgbClr val="C00000"/>
                </a:solidFill>
              </a:rPr>
              <a:t>Phase 1 – Rest API</a:t>
            </a:r>
          </a:p>
          <a:p>
            <a:pPr marL="800100" lvl="1" indent="-342900">
              <a:buFont typeface="Wingdings" pitchFamily="2" charset="2"/>
              <a:buChar char="ü"/>
            </a:pPr>
            <a:r>
              <a:rPr lang="en-US" sz="2400" dirty="0">
                <a:solidFill>
                  <a:srgbClr val="C00000"/>
                </a:solidFill>
              </a:rPr>
              <a:t> General architecture (Modules ,C</a:t>
            </a:r>
            <a:r>
              <a:rPr lang="en-IL" sz="2400" dirty="0">
                <a:solidFill>
                  <a:srgbClr val="C00000"/>
                </a:solidFill>
              </a:rPr>
              <a:t>ontrollers </a:t>
            </a:r>
            <a:r>
              <a:rPr lang="en-US" sz="2400" dirty="0">
                <a:solidFill>
                  <a:srgbClr val="C00000"/>
                </a:solidFill>
              </a:rPr>
              <a:t>P</a:t>
            </a:r>
            <a:r>
              <a:rPr lang="en-IL" sz="2400" dirty="0">
                <a:solidFill>
                  <a:srgbClr val="C00000"/>
                </a:solidFill>
              </a:rPr>
              <a:t>roviders </a:t>
            </a:r>
            <a:r>
              <a:rPr lang="en-US" sz="2400" dirty="0">
                <a:solidFill>
                  <a:srgbClr val="C00000"/>
                </a:solidFill>
              </a:rPr>
              <a:t>)</a:t>
            </a:r>
            <a:endParaRPr lang="en-IL" sz="2400" dirty="0">
              <a:solidFill>
                <a:srgbClr val="C00000"/>
              </a:solidFill>
            </a:endParaRPr>
          </a:p>
          <a:p>
            <a:pPr marL="800100" lvl="1" indent="-342900">
              <a:buFont typeface="Wingdings" pitchFamily="2" charset="2"/>
              <a:buChar char="ü"/>
            </a:pPr>
            <a:r>
              <a:rPr lang="en-US" sz="2400" dirty="0">
                <a:solidFill>
                  <a:srgbClr val="C00000"/>
                </a:solidFill>
              </a:rPr>
              <a:t>Main features (D</a:t>
            </a:r>
            <a:r>
              <a:rPr lang="en-IL" sz="2400" dirty="0">
                <a:solidFill>
                  <a:srgbClr val="C00000"/>
                </a:solidFill>
              </a:rPr>
              <a:t>ecorators ,</a:t>
            </a:r>
            <a:r>
              <a:rPr lang="en-US" sz="2400" dirty="0">
                <a:solidFill>
                  <a:srgbClr val="C00000"/>
                </a:solidFill>
              </a:rPr>
              <a:t>P</a:t>
            </a:r>
            <a:r>
              <a:rPr lang="en-IL" sz="2400" dirty="0">
                <a:solidFill>
                  <a:srgbClr val="C00000"/>
                </a:solidFill>
              </a:rPr>
              <a:t>ipes, Database and  Authentication </a:t>
            </a:r>
            <a:r>
              <a:rPr lang="en-US" sz="2400" dirty="0">
                <a:solidFill>
                  <a:srgbClr val="C00000"/>
                </a:solidFill>
              </a:rPr>
              <a:t>)</a:t>
            </a:r>
          </a:p>
          <a:p>
            <a:pPr marL="342900" indent="-342900">
              <a:buFont typeface="Wingdings" pitchFamily="2" charset="2"/>
              <a:buChar char="ü"/>
            </a:pPr>
            <a:r>
              <a:rPr lang="en-IL" sz="2400" dirty="0">
                <a:solidFill>
                  <a:srgbClr val="C00000"/>
                </a:solidFill>
              </a:rPr>
              <a:t>Phase 2 </a:t>
            </a:r>
          </a:p>
          <a:p>
            <a:pPr marL="800100" lvl="1" indent="-342900">
              <a:buFont typeface="Wingdings" pitchFamily="2" charset="2"/>
              <a:buChar char="ü"/>
            </a:pPr>
            <a:r>
              <a:rPr lang="en-US" sz="2400" dirty="0">
                <a:solidFill>
                  <a:srgbClr val="C00000"/>
                </a:solidFill>
              </a:rPr>
              <a:t>N</a:t>
            </a:r>
            <a:r>
              <a:rPr lang="en-IL" sz="2400" dirty="0">
                <a:solidFill>
                  <a:srgbClr val="C00000"/>
                </a:solidFill>
              </a:rPr>
              <a:t>est and GraphQL</a:t>
            </a:r>
          </a:p>
          <a:p>
            <a:pPr marL="342900" indent="-342900">
              <a:buFont typeface="Wingdings" pitchFamily="2" charset="2"/>
              <a:buChar char="ü"/>
            </a:pPr>
            <a:r>
              <a:rPr lang="en-IL" sz="2400" dirty="0">
                <a:solidFill>
                  <a:srgbClr val="C00000"/>
                </a:solidFill>
              </a:rPr>
              <a:t>Phase 3 </a:t>
            </a:r>
          </a:p>
          <a:p>
            <a:pPr marL="800100" lvl="1" indent="-342900">
              <a:buFont typeface="Wingdings" pitchFamily="2" charset="2"/>
              <a:buChar char="ü"/>
            </a:pPr>
            <a:r>
              <a:rPr lang="en-IL" sz="2400" dirty="0">
                <a:solidFill>
                  <a:srgbClr val="C00000"/>
                </a:solidFill>
              </a:rPr>
              <a:t>Nest Microservices </a:t>
            </a:r>
          </a:p>
          <a:p>
            <a:pPr marL="342900" indent="-342900">
              <a:buFont typeface="Wingdings" pitchFamily="2" charset="2"/>
              <a:buChar char="ü"/>
            </a:pPr>
            <a:r>
              <a:rPr lang="en-IL" sz="2400" dirty="0">
                <a:solidFill>
                  <a:srgbClr val="C00000"/>
                </a:solidFill>
              </a:rPr>
              <a:t>Phase 4 </a:t>
            </a:r>
          </a:p>
          <a:p>
            <a:pPr marL="800100" lvl="1" indent="-342900">
              <a:buFont typeface="Wingdings" pitchFamily="2" charset="2"/>
              <a:buChar char="ü"/>
            </a:pPr>
            <a:r>
              <a:rPr lang="en-IL" sz="2400" dirty="0">
                <a:solidFill>
                  <a:srgbClr val="C00000"/>
                </a:solidFill>
              </a:rPr>
              <a:t>Summary </a:t>
            </a:r>
          </a:p>
        </p:txBody>
      </p:sp>
    </p:spTree>
    <p:extLst>
      <p:ext uri="{BB962C8B-B14F-4D97-AF65-F5344CB8AC3E}">
        <p14:creationId xmlns:p14="http://schemas.microsoft.com/office/powerpoint/2010/main" val="2149083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BC134-C67A-5641-8133-C6045CD52C6B}"/>
              </a:ext>
            </a:extLst>
          </p:cNvPr>
          <p:cNvSpPr>
            <a:spLocks noGrp="1"/>
          </p:cNvSpPr>
          <p:nvPr>
            <p:ph type="title"/>
          </p:nvPr>
        </p:nvSpPr>
        <p:spPr>
          <a:xfrm>
            <a:off x="743608" y="764519"/>
            <a:ext cx="10515600" cy="5299950"/>
          </a:xfrm>
        </p:spPr>
        <p:txBody>
          <a:bodyPr>
            <a:normAutofit/>
          </a:bodyPr>
          <a:lstStyle/>
          <a:p>
            <a:r>
              <a:rPr lang="en-IL" dirty="0"/>
              <a:t>Expande youre knowledge in NestJs!</a:t>
            </a:r>
            <a:br>
              <a:rPr lang="en-IL" dirty="0"/>
            </a:br>
            <a:r>
              <a:rPr lang="en-IL" dirty="0"/>
              <a:t>Come to NestJs course!</a:t>
            </a:r>
            <a:br>
              <a:rPr lang="en-IL" dirty="0"/>
            </a:br>
            <a:br>
              <a:rPr lang="en-IL" dirty="0"/>
            </a:br>
            <a:r>
              <a:rPr lang="en-IL" dirty="0"/>
              <a:t>Thank You!</a:t>
            </a:r>
          </a:p>
        </p:txBody>
      </p:sp>
    </p:spTree>
    <p:extLst>
      <p:ext uri="{BB962C8B-B14F-4D97-AF65-F5344CB8AC3E}">
        <p14:creationId xmlns:p14="http://schemas.microsoft.com/office/powerpoint/2010/main" val="573000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36B3BC1-00B6-4342-A8A2-CB478700A710}"/>
              </a:ext>
            </a:extLst>
          </p:cNvPr>
          <p:cNvSpPr txBox="1"/>
          <p:nvPr/>
        </p:nvSpPr>
        <p:spPr>
          <a:xfrm>
            <a:off x="3749919" y="1253173"/>
            <a:ext cx="6880738" cy="1292662"/>
          </a:xfrm>
          <a:prstGeom prst="rect">
            <a:avLst/>
          </a:prstGeom>
          <a:noFill/>
        </p:spPr>
        <p:txBody>
          <a:bodyPr wrap="square" rtlCol="0" anchor="ctr">
            <a:spAutoFit/>
          </a:bodyPr>
          <a:lstStyle/>
          <a:p>
            <a:r>
              <a:rPr lang="en-US" sz="6000" b="1" dirty="0"/>
              <a:t>What is </a:t>
            </a:r>
            <a:r>
              <a:rPr lang="en-US" sz="6000" b="1" dirty="0" err="1"/>
              <a:t>Nestjs</a:t>
            </a:r>
            <a:r>
              <a:rPr lang="en-US" sz="6000" b="1" dirty="0"/>
              <a:t>?</a:t>
            </a:r>
            <a:endParaRPr lang="en-IL" sz="6000" b="1" dirty="0"/>
          </a:p>
          <a:p>
            <a:endParaRPr lang="en-IL" dirty="0"/>
          </a:p>
        </p:txBody>
      </p:sp>
      <p:pic>
        <p:nvPicPr>
          <p:cNvPr id="18" name="Picture 17" descr="A picture containing drawing&#10;&#10;Description automatically generated">
            <a:extLst>
              <a:ext uri="{FF2B5EF4-FFF2-40B4-BE49-F238E27FC236}">
                <a16:creationId xmlns:a16="http://schemas.microsoft.com/office/drawing/2014/main" id="{2FE7A3CE-B60B-B24C-92FD-48091CC536EC}"/>
              </a:ext>
            </a:extLst>
          </p:cNvPr>
          <p:cNvPicPr>
            <a:picLocks noChangeAspect="1"/>
          </p:cNvPicPr>
          <p:nvPr/>
        </p:nvPicPr>
        <p:blipFill>
          <a:blip r:embed="rId3"/>
          <a:stretch>
            <a:fillRect/>
          </a:stretch>
        </p:blipFill>
        <p:spPr>
          <a:xfrm>
            <a:off x="3749919" y="2415206"/>
            <a:ext cx="4692161" cy="2612890"/>
          </a:xfrm>
          <a:prstGeom prst="rect">
            <a:avLst/>
          </a:prstGeom>
        </p:spPr>
      </p:pic>
    </p:spTree>
    <p:extLst>
      <p:ext uri="{BB962C8B-B14F-4D97-AF65-F5344CB8AC3E}">
        <p14:creationId xmlns:p14="http://schemas.microsoft.com/office/powerpoint/2010/main" val="4155401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4EA5251-2062-0F4D-8781-FE2927776E9F}"/>
              </a:ext>
            </a:extLst>
          </p:cNvPr>
          <p:cNvSpPr txBox="1"/>
          <p:nvPr/>
        </p:nvSpPr>
        <p:spPr>
          <a:xfrm>
            <a:off x="791912" y="269929"/>
            <a:ext cx="8410703" cy="1015663"/>
          </a:xfrm>
          <a:prstGeom prst="rect">
            <a:avLst/>
          </a:prstGeom>
          <a:noFill/>
        </p:spPr>
        <p:txBody>
          <a:bodyPr wrap="square" rtlCol="0">
            <a:spAutoFit/>
          </a:bodyPr>
          <a:lstStyle/>
          <a:p>
            <a:r>
              <a:rPr lang="en-IL" sz="6000" b="1" dirty="0"/>
              <a:t>Why care about NestJS ?</a:t>
            </a:r>
          </a:p>
        </p:txBody>
      </p:sp>
      <p:pic>
        <p:nvPicPr>
          <p:cNvPr id="3" name="Picture 2" descr="A close up of a sign&#10;&#10;Description automatically generated">
            <a:extLst>
              <a:ext uri="{FF2B5EF4-FFF2-40B4-BE49-F238E27FC236}">
                <a16:creationId xmlns:a16="http://schemas.microsoft.com/office/drawing/2014/main" id="{0E7CAA4B-CFE1-C14F-B57D-CA8622CE0908}"/>
              </a:ext>
            </a:extLst>
          </p:cNvPr>
          <p:cNvPicPr>
            <a:picLocks noChangeAspect="1"/>
          </p:cNvPicPr>
          <p:nvPr/>
        </p:nvPicPr>
        <p:blipFill>
          <a:blip r:embed="rId3"/>
          <a:stretch>
            <a:fillRect/>
          </a:stretch>
        </p:blipFill>
        <p:spPr>
          <a:xfrm>
            <a:off x="987282" y="2030540"/>
            <a:ext cx="1400252" cy="789833"/>
          </a:xfrm>
          <a:prstGeom prst="rect">
            <a:avLst/>
          </a:prstGeom>
        </p:spPr>
      </p:pic>
      <p:pic>
        <p:nvPicPr>
          <p:cNvPr id="5" name="Picture 4" descr="A close up of a sign&#10;&#10;Description automatically generated">
            <a:extLst>
              <a:ext uri="{FF2B5EF4-FFF2-40B4-BE49-F238E27FC236}">
                <a16:creationId xmlns:a16="http://schemas.microsoft.com/office/drawing/2014/main" id="{7FF485EA-A1F7-F145-8E29-CAC5A58CCC79}"/>
              </a:ext>
            </a:extLst>
          </p:cNvPr>
          <p:cNvPicPr>
            <a:picLocks noChangeAspect="1"/>
          </p:cNvPicPr>
          <p:nvPr/>
        </p:nvPicPr>
        <p:blipFill>
          <a:blip r:embed="rId4"/>
          <a:stretch>
            <a:fillRect/>
          </a:stretch>
        </p:blipFill>
        <p:spPr>
          <a:xfrm>
            <a:off x="987282" y="3523340"/>
            <a:ext cx="1634854" cy="752879"/>
          </a:xfrm>
          <a:prstGeom prst="rect">
            <a:avLst/>
          </a:prstGeom>
        </p:spPr>
      </p:pic>
      <p:pic>
        <p:nvPicPr>
          <p:cNvPr id="7" name="Picture 6" descr="A picture containing object, clock&#10;&#10;Description automatically generated">
            <a:extLst>
              <a:ext uri="{FF2B5EF4-FFF2-40B4-BE49-F238E27FC236}">
                <a16:creationId xmlns:a16="http://schemas.microsoft.com/office/drawing/2014/main" id="{0ACE76C5-901B-384A-9218-15ECD3B294B3}"/>
              </a:ext>
            </a:extLst>
          </p:cNvPr>
          <p:cNvPicPr>
            <a:picLocks noChangeAspect="1"/>
          </p:cNvPicPr>
          <p:nvPr/>
        </p:nvPicPr>
        <p:blipFill>
          <a:blip r:embed="rId5"/>
          <a:stretch>
            <a:fillRect/>
          </a:stretch>
        </p:blipFill>
        <p:spPr>
          <a:xfrm>
            <a:off x="987282" y="5143100"/>
            <a:ext cx="1642729" cy="801924"/>
          </a:xfrm>
          <a:prstGeom prst="rect">
            <a:avLst/>
          </a:prstGeom>
        </p:spPr>
      </p:pic>
      <p:pic>
        <p:nvPicPr>
          <p:cNvPr id="19" name="Picture 18" descr="A close up of a sign&#10;&#10;Description automatically generated">
            <a:extLst>
              <a:ext uri="{FF2B5EF4-FFF2-40B4-BE49-F238E27FC236}">
                <a16:creationId xmlns:a16="http://schemas.microsoft.com/office/drawing/2014/main" id="{DB587225-B587-B840-928C-80A60F2213C3}"/>
              </a:ext>
            </a:extLst>
          </p:cNvPr>
          <p:cNvPicPr>
            <a:picLocks noChangeAspect="1"/>
          </p:cNvPicPr>
          <p:nvPr/>
        </p:nvPicPr>
        <p:blipFill>
          <a:blip r:embed="rId6"/>
          <a:stretch>
            <a:fillRect/>
          </a:stretch>
        </p:blipFill>
        <p:spPr>
          <a:xfrm>
            <a:off x="6268814" y="1976410"/>
            <a:ext cx="2038555" cy="1130761"/>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FCF9B47A-C42B-D049-AB46-773F97A06E1F}"/>
              </a:ext>
            </a:extLst>
          </p:cNvPr>
          <p:cNvPicPr>
            <a:picLocks noChangeAspect="1"/>
          </p:cNvPicPr>
          <p:nvPr/>
        </p:nvPicPr>
        <p:blipFill>
          <a:blip r:embed="rId7"/>
          <a:stretch>
            <a:fillRect/>
          </a:stretch>
        </p:blipFill>
        <p:spPr>
          <a:xfrm>
            <a:off x="6469399" y="3523294"/>
            <a:ext cx="816955" cy="752880"/>
          </a:xfrm>
          <a:prstGeom prst="rect">
            <a:avLst/>
          </a:prstGeom>
        </p:spPr>
      </p:pic>
      <p:pic>
        <p:nvPicPr>
          <p:cNvPr id="22" name="Picture 21">
            <a:extLst>
              <a:ext uri="{FF2B5EF4-FFF2-40B4-BE49-F238E27FC236}">
                <a16:creationId xmlns:a16="http://schemas.microsoft.com/office/drawing/2014/main" id="{E2902A25-C68A-FB43-A814-40493BA1C9B0}"/>
              </a:ext>
            </a:extLst>
          </p:cNvPr>
          <p:cNvPicPr>
            <a:picLocks noChangeAspect="1"/>
          </p:cNvPicPr>
          <p:nvPr/>
        </p:nvPicPr>
        <p:blipFill>
          <a:blip r:embed="rId8"/>
          <a:stretch>
            <a:fillRect/>
          </a:stretch>
        </p:blipFill>
        <p:spPr>
          <a:xfrm>
            <a:off x="6402683" y="5198599"/>
            <a:ext cx="1479492" cy="1024264"/>
          </a:xfrm>
          <a:prstGeom prst="rect">
            <a:avLst/>
          </a:prstGeom>
        </p:spPr>
      </p:pic>
      <p:sp>
        <p:nvSpPr>
          <p:cNvPr id="25" name="TextBox 24">
            <a:extLst>
              <a:ext uri="{FF2B5EF4-FFF2-40B4-BE49-F238E27FC236}">
                <a16:creationId xmlns:a16="http://schemas.microsoft.com/office/drawing/2014/main" id="{332165AD-C60E-684C-84BA-003B661EA8B0}"/>
              </a:ext>
            </a:extLst>
          </p:cNvPr>
          <p:cNvSpPr txBox="1"/>
          <p:nvPr/>
        </p:nvSpPr>
        <p:spPr>
          <a:xfrm>
            <a:off x="664901" y="1777466"/>
            <a:ext cx="1967205" cy="400110"/>
          </a:xfrm>
          <a:prstGeom prst="rect">
            <a:avLst/>
          </a:prstGeom>
          <a:noFill/>
        </p:spPr>
        <p:txBody>
          <a:bodyPr wrap="none" rtlCol="0">
            <a:spAutoFit/>
          </a:bodyPr>
          <a:lstStyle/>
          <a:p>
            <a:pPr marL="285750" indent="-285750">
              <a:buFont typeface="Wingdings" pitchFamily="2" charset="2"/>
              <a:buChar char="ü"/>
            </a:pPr>
            <a:r>
              <a:rPr lang="en-IL" sz="2000" b="1" dirty="0"/>
              <a:t>Type checking</a:t>
            </a:r>
          </a:p>
        </p:txBody>
      </p:sp>
      <p:sp>
        <p:nvSpPr>
          <p:cNvPr id="26" name="TextBox 25">
            <a:extLst>
              <a:ext uri="{FF2B5EF4-FFF2-40B4-BE49-F238E27FC236}">
                <a16:creationId xmlns:a16="http://schemas.microsoft.com/office/drawing/2014/main" id="{C4E80126-863B-FA45-8B76-1F3802987254}"/>
              </a:ext>
            </a:extLst>
          </p:cNvPr>
          <p:cNvSpPr txBox="1"/>
          <p:nvPr/>
        </p:nvSpPr>
        <p:spPr>
          <a:xfrm>
            <a:off x="595626" y="3107171"/>
            <a:ext cx="3422190" cy="400110"/>
          </a:xfrm>
          <a:prstGeom prst="rect">
            <a:avLst/>
          </a:prstGeom>
          <a:noFill/>
        </p:spPr>
        <p:txBody>
          <a:bodyPr wrap="square" rtlCol="0">
            <a:spAutoFit/>
          </a:bodyPr>
          <a:lstStyle/>
          <a:p>
            <a:r>
              <a:rPr lang="en-IL" sz="2000" b="1" dirty="0"/>
              <a:t>     Dependency injection</a:t>
            </a:r>
            <a:endParaRPr lang="en-IL" sz="2000" dirty="0"/>
          </a:p>
        </p:txBody>
      </p:sp>
      <p:sp>
        <p:nvSpPr>
          <p:cNvPr id="27" name="TextBox 26">
            <a:extLst>
              <a:ext uri="{FF2B5EF4-FFF2-40B4-BE49-F238E27FC236}">
                <a16:creationId xmlns:a16="http://schemas.microsoft.com/office/drawing/2014/main" id="{8E1DD998-9751-1F4C-87DE-E84A58F69387}"/>
              </a:ext>
            </a:extLst>
          </p:cNvPr>
          <p:cNvSpPr txBox="1"/>
          <p:nvPr/>
        </p:nvSpPr>
        <p:spPr>
          <a:xfrm>
            <a:off x="595626" y="4744848"/>
            <a:ext cx="2286716" cy="400110"/>
          </a:xfrm>
          <a:prstGeom prst="rect">
            <a:avLst/>
          </a:prstGeom>
          <a:noFill/>
        </p:spPr>
        <p:txBody>
          <a:bodyPr wrap="none" rtlCol="0">
            <a:spAutoFit/>
          </a:bodyPr>
          <a:lstStyle/>
          <a:p>
            <a:r>
              <a:rPr lang="en-US" sz="2000" b="1" dirty="0"/>
              <a:t>    Rest and </a:t>
            </a:r>
            <a:r>
              <a:rPr lang="en-US" sz="2000" b="1" dirty="0" err="1"/>
              <a:t>graphQL</a:t>
            </a:r>
            <a:endParaRPr lang="en-IL" sz="2000" b="1" dirty="0"/>
          </a:p>
        </p:txBody>
      </p:sp>
      <p:sp>
        <p:nvSpPr>
          <p:cNvPr id="28" name="TextBox 27">
            <a:extLst>
              <a:ext uri="{FF2B5EF4-FFF2-40B4-BE49-F238E27FC236}">
                <a16:creationId xmlns:a16="http://schemas.microsoft.com/office/drawing/2014/main" id="{D8C7C1A7-61F5-9540-B3D9-E08369ED16C9}"/>
              </a:ext>
            </a:extLst>
          </p:cNvPr>
          <p:cNvSpPr txBox="1"/>
          <p:nvPr/>
        </p:nvSpPr>
        <p:spPr>
          <a:xfrm>
            <a:off x="6084021" y="3153962"/>
            <a:ext cx="1292020" cy="400110"/>
          </a:xfrm>
          <a:prstGeom prst="rect">
            <a:avLst/>
          </a:prstGeom>
          <a:noFill/>
        </p:spPr>
        <p:txBody>
          <a:bodyPr wrap="none" rtlCol="0">
            <a:spAutoFit/>
          </a:bodyPr>
          <a:lstStyle/>
          <a:p>
            <a:r>
              <a:rPr lang="en-IL" sz="2000" b="1" dirty="0"/>
              <a:t>    Testable</a:t>
            </a:r>
            <a:endParaRPr lang="en-IL" sz="2000" dirty="0"/>
          </a:p>
        </p:txBody>
      </p:sp>
      <p:sp>
        <p:nvSpPr>
          <p:cNvPr id="29" name="TextBox 28">
            <a:extLst>
              <a:ext uri="{FF2B5EF4-FFF2-40B4-BE49-F238E27FC236}">
                <a16:creationId xmlns:a16="http://schemas.microsoft.com/office/drawing/2014/main" id="{2C21531C-AA44-DB45-948E-FD2A0AE6FC03}"/>
              </a:ext>
            </a:extLst>
          </p:cNvPr>
          <p:cNvSpPr txBox="1"/>
          <p:nvPr/>
        </p:nvSpPr>
        <p:spPr>
          <a:xfrm>
            <a:off x="6084021" y="4735791"/>
            <a:ext cx="4002088" cy="400110"/>
          </a:xfrm>
          <a:prstGeom prst="rect">
            <a:avLst/>
          </a:prstGeom>
          <a:noFill/>
        </p:spPr>
        <p:txBody>
          <a:bodyPr wrap="square" rtlCol="0">
            <a:spAutoFit/>
          </a:bodyPr>
          <a:lstStyle/>
          <a:p>
            <a:r>
              <a:rPr lang="en-US" sz="2000" b="1" dirty="0"/>
              <a:t>   Command-line interface (cli)</a:t>
            </a:r>
            <a:endParaRPr lang="en-IL" sz="2000" b="1" dirty="0"/>
          </a:p>
        </p:txBody>
      </p:sp>
      <p:sp>
        <p:nvSpPr>
          <p:cNvPr id="30" name="TextBox 29">
            <a:extLst>
              <a:ext uri="{FF2B5EF4-FFF2-40B4-BE49-F238E27FC236}">
                <a16:creationId xmlns:a16="http://schemas.microsoft.com/office/drawing/2014/main" id="{C364B7CE-5ED8-D149-B312-5256BD9478AA}"/>
              </a:ext>
            </a:extLst>
          </p:cNvPr>
          <p:cNvSpPr txBox="1"/>
          <p:nvPr/>
        </p:nvSpPr>
        <p:spPr>
          <a:xfrm>
            <a:off x="6049043" y="1711979"/>
            <a:ext cx="3032497" cy="400110"/>
          </a:xfrm>
          <a:prstGeom prst="rect">
            <a:avLst/>
          </a:prstGeom>
          <a:noFill/>
        </p:spPr>
        <p:txBody>
          <a:bodyPr wrap="none" rtlCol="0">
            <a:spAutoFit/>
          </a:bodyPr>
          <a:lstStyle/>
          <a:p>
            <a:r>
              <a:rPr lang="en-IL" sz="2000" b="1" dirty="0"/>
              <a:t>     Application architecture</a:t>
            </a:r>
            <a:endParaRPr lang="en-IL" sz="2000" dirty="0"/>
          </a:p>
        </p:txBody>
      </p:sp>
    </p:spTree>
    <p:extLst>
      <p:ext uri="{BB962C8B-B14F-4D97-AF65-F5344CB8AC3E}">
        <p14:creationId xmlns:p14="http://schemas.microsoft.com/office/powerpoint/2010/main" val="912102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4EA5251-2062-0F4D-8781-FE2927776E9F}"/>
              </a:ext>
            </a:extLst>
          </p:cNvPr>
          <p:cNvSpPr txBox="1"/>
          <p:nvPr/>
        </p:nvSpPr>
        <p:spPr>
          <a:xfrm>
            <a:off x="791912" y="269929"/>
            <a:ext cx="8410703" cy="1015663"/>
          </a:xfrm>
          <a:prstGeom prst="rect">
            <a:avLst/>
          </a:prstGeom>
          <a:noFill/>
        </p:spPr>
        <p:txBody>
          <a:bodyPr wrap="square" rtlCol="0">
            <a:spAutoFit/>
          </a:bodyPr>
          <a:lstStyle/>
          <a:p>
            <a:r>
              <a:rPr lang="en-IL" sz="6000" b="1" dirty="0"/>
              <a:t>Why care about NestJS ?</a:t>
            </a:r>
          </a:p>
        </p:txBody>
      </p:sp>
      <p:pic>
        <p:nvPicPr>
          <p:cNvPr id="3" name="Picture 2" descr="A close up of a sign&#10;&#10;Description automatically generated">
            <a:extLst>
              <a:ext uri="{FF2B5EF4-FFF2-40B4-BE49-F238E27FC236}">
                <a16:creationId xmlns:a16="http://schemas.microsoft.com/office/drawing/2014/main" id="{0E7CAA4B-CFE1-C14F-B57D-CA8622CE0908}"/>
              </a:ext>
            </a:extLst>
          </p:cNvPr>
          <p:cNvPicPr>
            <a:picLocks noChangeAspect="1"/>
          </p:cNvPicPr>
          <p:nvPr/>
        </p:nvPicPr>
        <p:blipFill>
          <a:blip r:embed="rId3"/>
          <a:stretch>
            <a:fillRect/>
          </a:stretch>
        </p:blipFill>
        <p:spPr>
          <a:xfrm>
            <a:off x="987282" y="2030540"/>
            <a:ext cx="1400252" cy="789833"/>
          </a:xfrm>
          <a:prstGeom prst="rect">
            <a:avLst/>
          </a:prstGeom>
        </p:spPr>
      </p:pic>
      <p:pic>
        <p:nvPicPr>
          <p:cNvPr id="5" name="Picture 4" descr="A close up of a sign&#10;&#10;Description automatically generated">
            <a:extLst>
              <a:ext uri="{FF2B5EF4-FFF2-40B4-BE49-F238E27FC236}">
                <a16:creationId xmlns:a16="http://schemas.microsoft.com/office/drawing/2014/main" id="{7FF485EA-A1F7-F145-8E29-CAC5A58CCC79}"/>
              </a:ext>
            </a:extLst>
          </p:cNvPr>
          <p:cNvPicPr>
            <a:picLocks noChangeAspect="1"/>
          </p:cNvPicPr>
          <p:nvPr/>
        </p:nvPicPr>
        <p:blipFill>
          <a:blip r:embed="rId4"/>
          <a:stretch>
            <a:fillRect/>
          </a:stretch>
        </p:blipFill>
        <p:spPr>
          <a:xfrm>
            <a:off x="987282" y="3523340"/>
            <a:ext cx="1634854" cy="752879"/>
          </a:xfrm>
          <a:prstGeom prst="rect">
            <a:avLst/>
          </a:prstGeom>
        </p:spPr>
      </p:pic>
      <p:pic>
        <p:nvPicPr>
          <p:cNvPr id="7" name="Picture 6" descr="A picture containing object, clock&#10;&#10;Description automatically generated">
            <a:extLst>
              <a:ext uri="{FF2B5EF4-FFF2-40B4-BE49-F238E27FC236}">
                <a16:creationId xmlns:a16="http://schemas.microsoft.com/office/drawing/2014/main" id="{0ACE76C5-901B-384A-9218-15ECD3B294B3}"/>
              </a:ext>
            </a:extLst>
          </p:cNvPr>
          <p:cNvPicPr>
            <a:picLocks noChangeAspect="1"/>
          </p:cNvPicPr>
          <p:nvPr/>
        </p:nvPicPr>
        <p:blipFill>
          <a:blip r:embed="rId5"/>
          <a:stretch>
            <a:fillRect/>
          </a:stretch>
        </p:blipFill>
        <p:spPr>
          <a:xfrm>
            <a:off x="987282" y="5143100"/>
            <a:ext cx="1642729" cy="801924"/>
          </a:xfrm>
          <a:prstGeom prst="rect">
            <a:avLst/>
          </a:prstGeom>
        </p:spPr>
      </p:pic>
      <p:pic>
        <p:nvPicPr>
          <p:cNvPr id="19" name="Picture 18" descr="A close up of a sign&#10;&#10;Description automatically generated">
            <a:extLst>
              <a:ext uri="{FF2B5EF4-FFF2-40B4-BE49-F238E27FC236}">
                <a16:creationId xmlns:a16="http://schemas.microsoft.com/office/drawing/2014/main" id="{DB587225-B587-B840-928C-80A60F2213C3}"/>
              </a:ext>
            </a:extLst>
          </p:cNvPr>
          <p:cNvPicPr>
            <a:picLocks noChangeAspect="1"/>
          </p:cNvPicPr>
          <p:nvPr/>
        </p:nvPicPr>
        <p:blipFill>
          <a:blip r:embed="rId6"/>
          <a:stretch>
            <a:fillRect/>
          </a:stretch>
        </p:blipFill>
        <p:spPr>
          <a:xfrm>
            <a:off x="6268814" y="1976410"/>
            <a:ext cx="2038555" cy="1130761"/>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FCF9B47A-C42B-D049-AB46-773F97A06E1F}"/>
              </a:ext>
            </a:extLst>
          </p:cNvPr>
          <p:cNvPicPr>
            <a:picLocks noChangeAspect="1"/>
          </p:cNvPicPr>
          <p:nvPr/>
        </p:nvPicPr>
        <p:blipFill>
          <a:blip r:embed="rId7"/>
          <a:stretch>
            <a:fillRect/>
          </a:stretch>
        </p:blipFill>
        <p:spPr>
          <a:xfrm>
            <a:off x="6469399" y="3523294"/>
            <a:ext cx="816955" cy="752880"/>
          </a:xfrm>
          <a:prstGeom prst="rect">
            <a:avLst/>
          </a:prstGeom>
        </p:spPr>
      </p:pic>
      <p:pic>
        <p:nvPicPr>
          <p:cNvPr id="22" name="Picture 21">
            <a:extLst>
              <a:ext uri="{FF2B5EF4-FFF2-40B4-BE49-F238E27FC236}">
                <a16:creationId xmlns:a16="http://schemas.microsoft.com/office/drawing/2014/main" id="{E2902A25-C68A-FB43-A814-40493BA1C9B0}"/>
              </a:ext>
            </a:extLst>
          </p:cNvPr>
          <p:cNvPicPr>
            <a:picLocks noChangeAspect="1"/>
          </p:cNvPicPr>
          <p:nvPr/>
        </p:nvPicPr>
        <p:blipFill>
          <a:blip r:embed="rId8"/>
          <a:stretch>
            <a:fillRect/>
          </a:stretch>
        </p:blipFill>
        <p:spPr>
          <a:xfrm>
            <a:off x="6402683" y="5198599"/>
            <a:ext cx="1479492" cy="1024264"/>
          </a:xfrm>
          <a:prstGeom prst="rect">
            <a:avLst/>
          </a:prstGeom>
        </p:spPr>
      </p:pic>
      <p:sp>
        <p:nvSpPr>
          <p:cNvPr id="25" name="TextBox 24">
            <a:extLst>
              <a:ext uri="{FF2B5EF4-FFF2-40B4-BE49-F238E27FC236}">
                <a16:creationId xmlns:a16="http://schemas.microsoft.com/office/drawing/2014/main" id="{332165AD-C60E-684C-84BA-003B661EA8B0}"/>
              </a:ext>
            </a:extLst>
          </p:cNvPr>
          <p:cNvSpPr txBox="1"/>
          <p:nvPr/>
        </p:nvSpPr>
        <p:spPr>
          <a:xfrm>
            <a:off x="664901" y="1777466"/>
            <a:ext cx="1967205" cy="400110"/>
          </a:xfrm>
          <a:prstGeom prst="rect">
            <a:avLst/>
          </a:prstGeom>
          <a:noFill/>
        </p:spPr>
        <p:txBody>
          <a:bodyPr wrap="none" rtlCol="0">
            <a:spAutoFit/>
          </a:bodyPr>
          <a:lstStyle/>
          <a:p>
            <a:pPr marL="285750" indent="-285750">
              <a:buFont typeface="Wingdings" pitchFamily="2" charset="2"/>
              <a:buChar char="ü"/>
            </a:pPr>
            <a:r>
              <a:rPr lang="en-IL" sz="2000" b="1" dirty="0"/>
              <a:t>Type checking</a:t>
            </a:r>
          </a:p>
        </p:txBody>
      </p:sp>
      <p:sp>
        <p:nvSpPr>
          <p:cNvPr id="26" name="TextBox 25">
            <a:extLst>
              <a:ext uri="{FF2B5EF4-FFF2-40B4-BE49-F238E27FC236}">
                <a16:creationId xmlns:a16="http://schemas.microsoft.com/office/drawing/2014/main" id="{C4E80126-863B-FA45-8B76-1F3802987254}"/>
              </a:ext>
            </a:extLst>
          </p:cNvPr>
          <p:cNvSpPr txBox="1"/>
          <p:nvPr/>
        </p:nvSpPr>
        <p:spPr>
          <a:xfrm>
            <a:off x="595626" y="3107171"/>
            <a:ext cx="3422190" cy="400110"/>
          </a:xfrm>
          <a:prstGeom prst="rect">
            <a:avLst/>
          </a:prstGeom>
          <a:noFill/>
        </p:spPr>
        <p:txBody>
          <a:bodyPr wrap="square" rtlCol="0">
            <a:spAutoFit/>
          </a:bodyPr>
          <a:lstStyle/>
          <a:p>
            <a:pPr marL="285750" indent="-285750">
              <a:buFont typeface="Wingdings" pitchFamily="2" charset="2"/>
              <a:buChar char="ü"/>
            </a:pPr>
            <a:r>
              <a:rPr lang="en-IL" sz="2000" b="1" dirty="0"/>
              <a:t>Dependency injection</a:t>
            </a:r>
            <a:endParaRPr lang="en-IL" sz="2000" dirty="0"/>
          </a:p>
        </p:txBody>
      </p:sp>
      <p:sp>
        <p:nvSpPr>
          <p:cNvPr id="27" name="TextBox 26">
            <a:extLst>
              <a:ext uri="{FF2B5EF4-FFF2-40B4-BE49-F238E27FC236}">
                <a16:creationId xmlns:a16="http://schemas.microsoft.com/office/drawing/2014/main" id="{8E1DD998-9751-1F4C-87DE-E84A58F69387}"/>
              </a:ext>
            </a:extLst>
          </p:cNvPr>
          <p:cNvSpPr txBox="1"/>
          <p:nvPr/>
        </p:nvSpPr>
        <p:spPr>
          <a:xfrm>
            <a:off x="595626" y="4744848"/>
            <a:ext cx="2344424" cy="400110"/>
          </a:xfrm>
          <a:prstGeom prst="rect">
            <a:avLst/>
          </a:prstGeom>
          <a:noFill/>
        </p:spPr>
        <p:txBody>
          <a:bodyPr wrap="none" rtlCol="0">
            <a:spAutoFit/>
          </a:bodyPr>
          <a:lstStyle/>
          <a:p>
            <a:r>
              <a:rPr lang="en-US" sz="2000" b="1" dirty="0"/>
              <a:t>     Rest and </a:t>
            </a:r>
            <a:r>
              <a:rPr lang="en-US" sz="2000" b="1" dirty="0" err="1"/>
              <a:t>graphQL</a:t>
            </a:r>
            <a:endParaRPr lang="en-IL" sz="2000" b="1" dirty="0"/>
          </a:p>
        </p:txBody>
      </p:sp>
      <p:sp>
        <p:nvSpPr>
          <p:cNvPr id="28" name="TextBox 27">
            <a:extLst>
              <a:ext uri="{FF2B5EF4-FFF2-40B4-BE49-F238E27FC236}">
                <a16:creationId xmlns:a16="http://schemas.microsoft.com/office/drawing/2014/main" id="{D8C7C1A7-61F5-9540-B3D9-E08369ED16C9}"/>
              </a:ext>
            </a:extLst>
          </p:cNvPr>
          <p:cNvSpPr txBox="1"/>
          <p:nvPr/>
        </p:nvSpPr>
        <p:spPr>
          <a:xfrm>
            <a:off x="6084021" y="3153962"/>
            <a:ext cx="1292020" cy="400110"/>
          </a:xfrm>
          <a:prstGeom prst="rect">
            <a:avLst/>
          </a:prstGeom>
          <a:noFill/>
        </p:spPr>
        <p:txBody>
          <a:bodyPr wrap="none" rtlCol="0">
            <a:spAutoFit/>
          </a:bodyPr>
          <a:lstStyle/>
          <a:p>
            <a:r>
              <a:rPr lang="en-IL" sz="2000" b="1" dirty="0"/>
              <a:t>    Testable</a:t>
            </a:r>
            <a:endParaRPr lang="en-IL" sz="2000" dirty="0"/>
          </a:p>
        </p:txBody>
      </p:sp>
      <p:sp>
        <p:nvSpPr>
          <p:cNvPr id="29" name="TextBox 28">
            <a:extLst>
              <a:ext uri="{FF2B5EF4-FFF2-40B4-BE49-F238E27FC236}">
                <a16:creationId xmlns:a16="http://schemas.microsoft.com/office/drawing/2014/main" id="{2C21531C-AA44-DB45-948E-FD2A0AE6FC03}"/>
              </a:ext>
            </a:extLst>
          </p:cNvPr>
          <p:cNvSpPr txBox="1"/>
          <p:nvPr/>
        </p:nvSpPr>
        <p:spPr>
          <a:xfrm>
            <a:off x="6084021" y="4735791"/>
            <a:ext cx="4002088" cy="400110"/>
          </a:xfrm>
          <a:prstGeom prst="rect">
            <a:avLst/>
          </a:prstGeom>
          <a:noFill/>
        </p:spPr>
        <p:txBody>
          <a:bodyPr wrap="square" rtlCol="0">
            <a:spAutoFit/>
          </a:bodyPr>
          <a:lstStyle/>
          <a:p>
            <a:r>
              <a:rPr lang="en-US" sz="2000" b="1" dirty="0"/>
              <a:t>    Command-line interface (cli)</a:t>
            </a:r>
            <a:endParaRPr lang="en-IL" sz="2000" b="1" dirty="0"/>
          </a:p>
        </p:txBody>
      </p:sp>
      <p:sp>
        <p:nvSpPr>
          <p:cNvPr id="30" name="TextBox 29">
            <a:extLst>
              <a:ext uri="{FF2B5EF4-FFF2-40B4-BE49-F238E27FC236}">
                <a16:creationId xmlns:a16="http://schemas.microsoft.com/office/drawing/2014/main" id="{C364B7CE-5ED8-D149-B312-5256BD9478AA}"/>
              </a:ext>
            </a:extLst>
          </p:cNvPr>
          <p:cNvSpPr txBox="1"/>
          <p:nvPr/>
        </p:nvSpPr>
        <p:spPr>
          <a:xfrm>
            <a:off x="6049043" y="1711979"/>
            <a:ext cx="2974789" cy="400110"/>
          </a:xfrm>
          <a:prstGeom prst="rect">
            <a:avLst/>
          </a:prstGeom>
          <a:noFill/>
        </p:spPr>
        <p:txBody>
          <a:bodyPr wrap="none" rtlCol="0">
            <a:spAutoFit/>
          </a:bodyPr>
          <a:lstStyle/>
          <a:p>
            <a:r>
              <a:rPr lang="en-IL" sz="2000" b="1" dirty="0"/>
              <a:t>    Application architecture</a:t>
            </a:r>
            <a:endParaRPr lang="en-IL" sz="2000" dirty="0"/>
          </a:p>
        </p:txBody>
      </p:sp>
    </p:spTree>
    <p:extLst>
      <p:ext uri="{BB962C8B-B14F-4D97-AF65-F5344CB8AC3E}">
        <p14:creationId xmlns:p14="http://schemas.microsoft.com/office/powerpoint/2010/main" val="1105158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4EA5251-2062-0F4D-8781-FE2927776E9F}"/>
              </a:ext>
            </a:extLst>
          </p:cNvPr>
          <p:cNvSpPr txBox="1"/>
          <p:nvPr/>
        </p:nvSpPr>
        <p:spPr>
          <a:xfrm>
            <a:off x="791912" y="269929"/>
            <a:ext cx="8410703" cy="1015663"/>
          </a:xfrm>
          <a:prstGeom prst="rect">
            <a:avLst/>
          </a:prstGeom>
          <a:noFill/>
        </p:spPr>
        <p:txBody>
          <a:bodyPr wrap="square" rtlCol="0">
            <a:spAutoFit/>
          </a:bodyPr>
          <a:lstStyle/>
          <a:p>
            <a:r>
              <a:rPr lang="en-IL" sz="6000" b="1" dirty="0"/>
              <a:t>Why care about NestJS ?</a:t>
            </a:r>
          </a:p>
        </p:txBody>
      </p:sp>
      <p:pic>
        <p:nvPicPr>
          <p:cNvPr id="3" name="Picture 2" descr="A close up of a sign&#10;&#10;Description automatically generated">
            <a:extLst>
              <a:ext uri="{FF2B5EF4-FFF2-40B4-BE49-F238E27FC236}">
                <a16:creationId xmlns:a16="http://schemas.microsoft.com/office/drawing/2014/main" id="{0E7CAA4B-CFE1-C14F-B57D-CA8622CE0908}"/>
              </a:ext>
            </a:extLst>
          </p:cNvPr>
          <p:cNvPicPr>
            <a:picLocks noChangeAspect="1"/>
          </p:cNvPicPr>
          <p:nvPr/>
        </p:nvPicPr>
        <p:blipFill>
          <a:blip r:embed="rId3"/>
          <a:stretch>
            <a:fillRect/>
          </a:stretch>
        </p:blipFill>
        <p:spPr>
          <a:xfrm>
            <a:off x="987282" y="2030540"/>
            <a:ext cx="1400252" cy="789833"/>
          </a:xfrm>
          <a:prstGeom prst="rect">
            <a:avLst/>
          </a:prstGeom>
        </p:spPr>
      </p:pic>
      <p:pic>
        <p:nvPicPr>
          <p:cNvPr id="5" name="Picture 4" descr="A close up of a sign&#10;&#10;Description automatically generated">
            <a:extLst>
              <a:ext uri="{FF2B5EF4-FFF2-40B4-BE49-F238E27FC236}">
                <a16:creationId xmlns:a16="http://schemas.microsoft.com/office/drawing/2014/main" id="{7FF485EA-A1F7-F145-8E29-CAC5A58CCC79}"/>
              </a:ext>
            </a:extLst>
          </p:cNvPr>
          <p:cNvPicPr>
            <a:picLocks noChangeAspect="1"/>
          </p:cNvPicPr>
          <p:nvPr/>
        </p:nvPicPr>
        <p:blipFill>
          <a:blip r:embed="rId4"/>
          <a:stretch>
            <a:fillRect/>
          </a:stretch>
        </p:blipFill>
        <p:spPr>
          <a:xfrm>
            <a:off x="987282" y="3523340"/>
            <a:ext cx="1634854" cy="752879"/>
          </a:xfrm>
          <a:prstGeom prst="rect">
            <a:avLst/>
          </a:prstGeom>
        </p:spPr>
      </p:pic>
      <p:pic>
        <p:nvPicPr>
          <p:cNvPr id="7" name="Picture 6" descr="A picture containing object, clock&#10;&#10;Description automatically generated">
            <a:extLst>
              <a:ext uri="{FF2B5EF4-FFF2-40B4-BE49-F238E27FC236}">
                <a16:creationId xmlns:a16="http://schemas.microsoft.com/office/drawing/2014/main" id="{0ACE76C5-901B-384A-9218-15ECD3B294B3}"/>
              </a:ext>
            </a:extLst>
          </p:cNvPr>
          <p:cNvPicPr>
            <a:picLocks noChangeAspect="1"/>
          </p:cNvPicPr>
          <p:nvPr/>
        </p:nvPicPr>
        <p:blipFill>
          <a:blip r:embed="rId5"/>
          <a:stretch>
            <a:fillRect/>
          </a:stretch>
        </p:blipFill>
        <p:spPr>
          <a:xfrm>
            <a:off x="987282" y="5143100"/>
            <a:ext cx="1642729" cy="801924"/>
          </a:xfrm>
          <a:prstGeom prst="rect">
            <a:avLst/>
          </a:prstGeom>
        </p:spPr>
      </p:pic>
      <p:pic>
        <p:nvPicPr>
          <p:cNvPr id="19" name="Picture 18" descr="A close up of a sign&#10;&#10;Description automatically generated">
            <a:extLst>
              <a:ext uri="{FF2B5EF4-FFF2-40B4-BE49-F238E27FC236}">
                <a16:creationId xmlns:a16="http://schemas.microsoft.com/office/drawing/2014/main" id="{DB587225-B587-B840-928C-80A60F2213C3}"/>
              </a:ext>
            </a:extLst>
          </p:cNvPr>
          <p:cNvPicPr>
            <a:picLocks noChangeAspect="1"/>
          </p:cNvPicPr>
          <p:nvPr/>
        </p:nvPicPr>
        <p:blipFill>
          <a:blip r:embed="rId6"/>
          <a:stretch>
            <a:fillRect/>
          </a:stretch>
        </p:blipFill>
        <p:spPr>
          <a:xfrm>
            <a:off x="6268814" y="1976410"/>
            <a:ext cx="2038555" cy="1130761"/>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FCF9B47A-C42B-D049-AB46-773F97A06E1F}"/>
              </a:ext>
            </a:extLst>
          </p:cNvPr>
          <p:cNvPicPr>
            <a:picLocks noChangeAspect="1"/>
          </p:cNvPicPr>
          <p:nvPr/>
        </p:nvPicPr>
        <p:blipFill>
          <a:blip r:embed="rId7"/>
          <a:stretch>
            <a:fillRect/>
          </a:stretch>
        </p:blipFill>
        <p:spPr>
          <a:xfrm>
            <a:off x="6469399" y="3523294"/>
            <a:ext cx="816955" cy="752880"/>
          </a:xfrm>
          <a:prstGeom prst="rect">
            <a:avLst/>
          </a:prstGeom>
        </p:spPr>
      </p:pic>
      <p:pic>
        <p:nvPicPr>
          <p:cNvPr id="22" name="Picture 21">
            <a:extLst>
              <a:ext uri="{FF2B5EF4-FFF2-40B4-BE49-F238E27FC236}">
                <a16:creationId xmlns:a16="http://schemas.microsoft.com/office/drawing/2014/main" id="{E2902A25-C68A-FB43-A814-40493BA1C9B0}"/>
              </a:ext>
            </a:extLst>
          </p:cNvPr>
          <p:cNvPicPr>
            <a:picLocks noChangeAspect="1"/>
          </p:cNvPicPr>
          <p:nvPr/>
        </p:nvPicPr>
        <p:blipFill>
          <a:blip r:embed="rId8"/>
          <a:stretch>
            <a:fillRect/>
          </a:stretch>
        </p:blipFill>
        <p:spPr>
          <a:xfrm>
            <a:off x="6402683" y="5198599"/>
            <a:ext cx="1479492" cy="1024264"/>
          </a:xfrm>
          <a:prstGeom prst="rect">
            <a:avLst/>
          </a:prstGeom>
        </p:spPr>
      </p:pic>
      <p:sp>
        <p:nvSpPr>
          <p:cNvPr id="25" name="TextBox 24">
            <a:extLst>
              <a:ext uri="{FF2B5EF4-FFF2-40B4-BE49-F238E27FC236}">
                <a16:creationId xmlns:a16="http://schemas.microsoft.com/office/drawing/2014/main" id="{332165AD-C60E-684C-84BA-003B661EA8B0}"/>
              </a:ext>
            </a:extLst>
          </p:cNvPr>
          <p:cNvSpPr txBox="1"/>
          <p:nvPr/>
        </p:nvSpPr>
        <p:spPr>
          <a:xfrm>
            <a:off x="664901" y="1777466"/>
            <a:ext cx="1967205" cy="400110"/>
          </a:xfrm>
          <a:prstGeom prst="rect">
            <a:avLst/>
          </a:prstGeom>
          <a:noFill/>
        </p:spPr>
        <p:txBody>
          <a:bodyPr wrap="none" rtlCol="0">
            <a:spAutoFit/>
          </a:bodyPr>
          <a:lstStyle/>
          <a:p>
            <a:pPr marL="285750" indent="-285750">
              <a:buFont typeface="Wingdings" pitchFamily="2" charset="2"/>
              <a:buChar char="ü"/>
            </a:pPr>
            <a:r>
              <a:rPr lang="en-IL" sz="2000" b="1" dirty="0"/>
              <a:t>Type checking</a:t>
            </a:r>
          </a:p>
        </p:txBody>
      </p:sp>
      <p:sp>
        <p:nvSpPr>
          <p:cNvPr id="26" name="TextBox 25">
            <a:extLst>
              <a:ext uri="{FF2B5EF4-FFF2-40B4-BE49-F238E27FC236}">
                <a16:creationId xmlns:a16="http://schemas.microsoft.com/office/drawing/2014/main" id="{C4E80126-863B-FA45-8B76-1F3802987254}"/>
              </a:ext>
            </a:extLst>
          </p:cNvPr>
          <p:cNvSpPr txBox="1"/>
          <p:nvPr/>
        </p:nvSpPr>
        <p:spPr>
          <a:xfrm>
            <a:off x="595626" y="3107171"/>
            <a:ext cx="3422190" cy="400110"/>
          </a:xfrm>
          <a:prstGeom prst="rect">
            <a:avLst/>
          </a:prstGeom>
          <a:noFill/>
        </p:spPr>
        <p:txBody>
          <a:bodyPr wrap="square" rtlCol="0">
            <a:spAutoFit/>
          </a:bodyPr>
          <a:lstStyle/>
          <a:p>
            <a:pPr marL="285750" indent="-285750">
              <a:buFont typeface="Wingdings" pitchFamily="2" charset="2"/>
              <a:buChar char="ü"/>
            </a:pPr>
            <a:r>
              <a:rPr lang="en-IL" sz="2000" b="1" dirty="0"/>
              <a:t>Dependency injection</a:t>
            </a:r>
            <a:endParaRPr lang="en-IL" sz="2000" dirty="0"/>
          </a:p>
        </p:txBody>
      </p:sp>
      <p:sp>
        <p:nvSpPr>
          <p:cNvPr id="27" name="TextBox 26">
            <a:extLst>
              <a:ext uri="{FF2B5EF4-FFF2-40B4-BE49-F238E27FC236}">
                <a16:creationId xmlns:a16="http://schemas.microsoft.com/office/drawing/2014/main" id="{8E1DD998-9751-1F4C-87DE-E84A58F69387}"/>
              </a:ext>
            </a:extLst>
          </p:cNvPr>
          <p:cNvSpPr txBox="1"/>
          <p:nvPr/>
        </p:nvSpPr>
        <p:spPr>
          <a:xfrm>
            <a:off x="595626" y="4744848"/>
            <a:ext cx="2344424" cy="400110"/>
          </a:xfrm>
          <a:prstGeom prst="rect">
            <a:avLst/>
          </a:prstGeom>
          <a:noFill/>
        </p:spPr>
        <p:txBody>
          <a:bodyPr wrap="none" rtlCol="0">
            <a:spAutoFit/>
          </a:bodyPr>
          <a:lstStyle/>
          <a:p>
            <a:pPr marL="285750" indent="-285750">
              <a:buFont typeface="Wingdings" pitchFamily="2" charset="2"/>
              <a:buChar char="ü"/>
            </a:pPr>
            <a:r>
              <a:rPr lang="en-US" sz="2000" b="1" dirty="0"/>
              <a:t>Rest and </a:t>
            </a:r>
            <a:r>
              <a:rPr lang="en-US" sz="2000" b="1" dirty="0" err="1"/>
              <a:t>graphQL</a:t>
            </a:r>
            <a:endParaRPr lang="en-IL" sz="2000" b="1" dirty="0"/>
          </a:p>
        </p:txBody>
      </p:sp>
      <p:sp>
        <p:nvSpPr>
          <p:cNvPr id="28" name="TextBox 27">
            <a:extLst>
              <a:ext uri="{FF2B5EF4-FFF2-40B4-BE49-F238E27FC236}">
                <a16:creationId xmlns:a16="http://schemas.microsoft.com/office/drawing/2014/main" id="{D8C7C1A7-61F5-9540-B3D9-E08369ED16C9}"/>
              </a:ext>
            </a:extLst>
          </p:cNvPr>
          <p:cNvSpPr txBox="1"/>
          <p:nvPr/>
        </p:nvSpPr>
        <p:spPr>
          <a:xfrm>
            <a:off x="6084021" y="3153962"/>
            <a:ext cx="1292020" cy="400110"/>
          </a:xfrm>
          <a:prstGeom prst="rect">
            <a:avLst/>
          </a:prstGeom>
          <a:noFill/>
        </p:spPr>
        <p:txBody>
          <a:bodyPr wrap="none" rtlCol="0">
            <a:spAutoFit/>
          </a:bodyPr>
          <a:lstStyle/>
          <a:p>
            <a:r>
              <a:rPr lang="en-IL" sz="2000" b="1" dirty="0"/>
              <a:t>    Testable</a:t>
            </a:r>
            <a:endParaRPr lang="en-IL" sz="2000" dirty="0"/>
          </a:p>
        </p:txBody>
      </p:sp>
      <p:sp>
        <p:nvSpPr>
          <p:cNvPr id="29" name="TextBox 28">
            <a:extLst>
              <a:ext uri="{FF2B5EF4-FFF2-40B4-BE49-F238E27FC236}">
                <a16:creationId xmlns:a16="http://schemas.microsoft.com/office/drawing/2014/main" id="{2C21531C-AA44-DB45-948E-FD2A0AE6FC03}"/>
              </a:ext>
            </a:extLst>
          </p:cNvPr>
          <p:cNvSpPr txBox="1"/>
          <p:nvPr/>
        </p:nvSpPr>
        <p:spPr>
          <a:xfrm>
            <a:off x="6084021" y="4735791"/>
            <a:ext cx="4002088" cy="400110"/>
          </a:xfrm>
          <a:prstGeom prst="rect">
            <a:avLst/>
          </a:prstGeom>
          <a:noFill/>
        </p:spPr>
        <p:txBody>
          <a:bodyPr wrap="square" rtlCol="0">
            <a:spAutoFit/>
          </a:bodyPr>
          <a:lstStyle/>
          <a:p>
            <a:r>
              <a:rPr lang="en-US" sz="2000" b="1" dirty="0"/>
              <a:t>   Command-line interface (cli)</a:t>
            </a:r>
            <a:endParaRPr lang="en-IL" sz="2000" b="1" dirty="0"/>
          </a:p>
        </p:txBody>
      </p:sp>
      <p:sp>
        <p:nvSpPr>
          <p:cNvPr id="30" name="TextBox 29">
            <a:extLst>
              <a:ext uri="{FF2B5EF4-FFF2-40B4-BE49-F238E27FC236}">
                <a16:creationId xmlns:a16="http://schemas.microsoft.com/office/drawing/2014/main" id="{C364B7CE-5ED8-D149-B312-5256BD9478AA}"/>
              </a:ext>
            </a:extLst>
          </p:cNvPr>
          <p:cNvSpPr txBox="1"/>
          <p:nvPr/>
        </p:nvSpPr>
        <p:spPr>
          <a:xfrm>
            <a:off x="6049043" y="1711979"/>
            <a:ext cx="3032497" cy="400110"/>
          </a:xfrm>
          <a:prstGeom prst="rect">
            <a:avLst/>
          </a:prstGeom>
          <a:noFill/>
        </p:spPr>
        <p:txBody>
          <a:bodyPr wrap="none" rtlCol="0">
            <a:spAutoFit/>
          </a:bodyPr>
          <a:lstStyle/>
          <a:p>
            <a:r>
              <a:rPr lang="en-IL" sz="2000" b="1" dirty="0"/>
              <a:t>     Application architecture</a:t>
            </a:r>
            <a:endParaRPr lang="en-IL" sz="2000" dirty="0"/>
          </a:p>
        </p:txBody>
      </p:sp>
    </p:spTree>
    <p:extLst>
      <p:ext uri="{BB962C8B-B14F-4D97-AF65-F5344CB8AC3E}">
        <p14:creationId xmlns:p14="http://schemas.microsoft.com/office/powerpoint/2010/main" val="735833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4EA5251-2062-0F4D-8781-FE2927776E9F}"/>
              </a:ext>
            </a:extLst>
          </p:cNvPr>
          <p:cNvSpPr txBox="1"/>
          <p:nvPr/>
        </p:nvSpPr>
        <p:spPr>
          <a:xfrm>
            <a:off x="791912" y="269929"/>
            <a:ext cx="8410703" cy="1015663"/>
          </a:xfrm>
          <a:prstGeom prst="rect">
            <a:avLst/>
          </a:prstGeom>
          <a:noFill/>
        </p:spPr>
        <p:txBody>
          <a:bodyPr wrap="square" rtlCol="0">
            <a:spAutoFit/>
          </a:bodyPr>
          <a:lstStyle/>
          <a:p>
            <a:r>
              <a:rPr lang="en-IL" sz="6000" b="1" dirty="0"/>
              <a:t>Why care about NestJS ?</a:t>
            </a:r>
          </a:p>
        </p:txBody>
      </p:sp>
      <p:pic>
        <p:nvPicPr>
          <p:cNvPr id="3" name="Picture 2" descr="A close up of a sign&#10;&#10;Description automatically generated">
            <a:extLst>
              <a:ext uri="{FF2B5EF4-FFF2-40B4-BE49-F238E27FC236}">
                <a16:creationId xmlns:a16="http://schemas.microsoft.com/office/drawing/2014/main" id="{0E7CAA4B-CFE1-C14F-B57D-CA8622CE0908}"/>
              </a:ext>
            </a:extLst>
          </p:cNvPr>
          <p:cNvPicPr>
            <a:picLocks noChangeAspect="1"/>
          </p:cNvPicPr>
          <p:nvPr/>
        </p:nvPicPr>
        <p:blipFill>
          <a:blip r:embed="rId3"/>
          <a:stretch>
            <a:fillRect/>
          </a:stretch>
        </p:blipFill>
        <p:spPr>
          <a:xfrm>
            <a:off x="987282" y="2030540"/>
            <a:ext cx="1400252" cy="789833"/>
          </a:xfrm>
          <a:prstGeom prst="rect">
            <a:avLst/>
          </a:prstGeom>
        </p:spPr>
      </p:pic>
      <p:pic>
        <p:nvPicPr>
          <p:cNvPr id="5" name="Picture 4" descr="A close up of a sign&#10;&#10;Description automatically generated">
            <a:extLst>
              <a:ext uri="{FF2B5EF4-FFF2-40B4-BE49-F238E27FC236}">
                <a16:creationId xmlns:a16="http://schemas.microsoft.com/office/drawing/2014/main" id="{7FF485EA-A1F7-F145-8E29-CAC5A58CCC79}"/>
              </a:ext>
            </a:extLst>
          </p:cNvPr>
          <p:cNvPicPr>
            <a:picLocks noChangeAspect="1"/>
          </p:cNvPicPr>
          <p:nvPr/>
        </p:nvPicPr>
        <p:blipFill>
          <a:blip r:embed="rId4"/>
          <a:stretch>
            <a:fillRect/>
          </a:stretch>
        </p:blipFill>
        <p:spPr>
          <a:xfrm>
            <a:off x="987282" y="3523340"/>
            <a:ext cx="1634854" cy="752879"/>
          </a:xfrm>
          <a:prstGeom prst="rect">
            <a:avLst/>
          </a:prstGeom>
        </p:spPr>
      </p:pic>
      <p:pic>
        <p:nvPicPr>
          <p:cNvPr id="7" name="Picture 6" descr="A picture containing object, clock&#10;&#10;Description automatically generated">
            <a:extLst>
              <a:ext uri="{FF2B5EF4-FFF2-40B4-BE49-F238E27FC236}">
                <a16:creationId xmlns:a16="http://schemas.microsoft.com/office/drawing/2014/main" id="{0ACE76C5-901B-384A-9218-15ECD3B294B3}"/>
              </a:ext>
            </a:extLst>
          </p:cNvPr>
          <p:cNvPicPr>
            <a:picLocks noChangeAspect="1"/>
          </p:cNvPicPr>
          <p:nvPr/>
        </p:nvPicPr>
        <p:blipFill>
          <a:blip r:embed="rId5"/>
          <a:stretch>
            <a:fillRect/>
          </a:stretch>
        </p:blipFill>
        <p:spPr>
          <a:xfrm>
            <a:off x="987282" y="5143100"/>
            <a:ext cx="1642729" cy="801924"/>
          </a:xfrm>
          <a:prstGeom prst="rect">
            <a:avLst/>
          </a:prstGeom>
        </p:spPr>
      </p:pic>
      <p:pic>
        <p:nvPicPr>
          <p:cNvPr id="19" name="Picture 18" descr="A close up of a sign&#10;&#10;Description automatically generated">
            <a:extLst>
              <a:ext uri="{FF2B5EF4-FFF2-40B4-BE49-F238E27FC236}">
                <a16:creationId xmlns:a16="http://schemas.microsoft.com/office/drawing/2014/main" id="{DB587225-B587-B840-928C-80A60F2213C3}"/>
              </a:ext>
            </a:extLst>
          </p:cNvPr>
          <p:cNvPicPr>
            <a:picLocks noChangeAspect="1"/>
          </p:cNvPicPr>
          <p:nvPr/>
        </p:nvPicPr>
        <p:blipFill>
          <a:blip r:embed="rId6"/>
          <a:stretch>
            <a:fillRect/>
          </a:stretch>
        </p:blipFill>
        <p:spPr>
          <a:xfrm>
            <a:off x="6268814" y="1976410"/>
            <a:ext cx="2038555" cy="1130761"/>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FCF9B47A-C42B-D049-AB46-773F97A06E1F}"/>
              </a:ext>
            </a:extLst>
          </p:cNvPr>
          <p:cNvPicPr>
            <a:picLocks noChangeAspect="1"/>
          </p:cNvPicPr>
          <p:nvPr/>
        </p:nvPicPr>
        <p:blipFill>
          <a:blip r:embed="rId7"/>
          <a:stretch>
            <a:fillRect/>
          </a:stretch>
        </p:blipFill>
        <p:spPr>
          <a:xfrm>
            <a:off x="6469399" y="3523294"/>
            <a:ext cx="816955" cy="752880"/>
          </a:xfrm>
          <a:prstGeom prst="rect">
            <a:avLst/>
          </a:prstGeom>
        </p:spPr>
      </p:pic>
      <p:pic>
        <p:nvPicPr>
          <p:cNvPr id="22" name="Picture 21">
            <a:extLst>
              <a:ext uri="{FF2B5EF4-FFF2-40B4-BE49-F238E27FC236}">
                <a16:creationId xmlns:a16="http://schemas.microsoft.com/office/drawing/2014/main" id="{E2902A25-C68A-FB43-A814-40493BA1C9B0}"/>
              </a:ext>
            </a:extLst>
          </p:cNvPr>
          <p:cNvPicPr>
            <a:picLocks noChangeAspect="1"/>
          </p:cNvPicPr>
          <p:nvPr/>
        </p:nvPicPr>
        <p:blipFill>
          <a:blip r:embed="rId8"/>
          <a:stretch>
            <a:fillRect/>
          </a:stretch>
        </p:blipFill>
        <p:spPr>
          <a:xfrm>
            <a:off x="6402683" y="5198599"/>
            <a:ext cx="1479492" cy="1024264"/>
          </a:xfrm>
          <a:prstGeom prst="rect">
            <a:avLst/>
          </a:prstGeom>
        </p:spPr>
      </p:pic>
      <p:sp>
        <p:nvSpPr>
          <p:cNvPr id="25" name="TextBox 24">
            <a:extLst>
              <a:ext uri="{FF2B5EF4-FFF2-40B4-BE49-F238E27FC236}">
                <a16:creationId xmlns:a16="http://schemas.microsoft.com/office/drawing/2014/main" id="{332165AD-C60E-684C-84BA-003B661EA8B0}"/>
              </a:ext>
            </a:extLst>
          </p:cNvPr>
          <p:cNvSpPr txBox="1"/>
          <p:nvPr/>
        </p:nvSpPr>
        <p:spPr>
          <a:xfrm>
            <a:off x="664901" y="1777466"/>
            <a:ext cx="1967205" cy="400110"/>
          </a:xfrm>
          <a:prstGeom prst="rect">
            <a:avLst/>
          </a:prstGeom>
          <a:noFill/>
        </p:spPr>
        <p:txBody>
          <a:bodyPr wrap="none" rtlCol="0">
            <a:spAutoFit/>
          </a:bodyPr>
          <a:lstStyle/>
          <a:p>
            <a:pPr marL="285750" indent="-285750">
              <a:buFont typeface="Wingdings" pitchFamily="2" charset="2"/>
              <a:buChar char="ü"/>
            </a:pPr>
            <a:r>
              <a:rPr lang="en-IL" sz="2000" b="1" dirty="0"/>
              <a:t>Type checking</a:t>
            </a:r>
          </a:p>
        </p:txBody>
      </p:sp>
      <p:sp>
        <p:nvSpPr>
          <p:cNvPr id="26" name="TextBox 25">
            <a:extLst>
              <a:ext uri="{FF2B5EF4-FFF2-40B4-BE49-F238E27FC236}">
                <a16:creationId xmlns:a16="http://schemas.microsoft.com/office/drawing/2014/main" id="{C4E80126-863B-FA45-8B76-1F3802987254}"/>
              </a:ext>
            </a:extLst>
          </p:cNvPr>
          <p:cNvSpPr txBox="1"/>
          <p:nvPr/>
        </p:nvSpPr>
        <p:spPr>
          <a:xfrm>
            <a:off x="595626" y="3107171"/>
            <a:ext cx="3422190" cy="400110"/>
          </a:xfrm>
          <a:prstGeom prst="rect">
            <a:avLst/>
          </a:prstGeom>
          <a:noFill/>
        </p:spPr>
        <p:txBody>
          <a:bodyPr wrap="square" rtlCol="0">
            <a:spAutoFit/>
          </a:bodyPr>
          <a:lstStyle/>
          <a:p>
            <a:pPr marL="285750" indent="-285750">
              <a:buFont typeface="Wingdings" pitchFamily="2" charset="2"/>
              <a:buChar char="ü"/>
            </a:pPr>
            <a:r>
              <a:rPr lang="en-IL" sz="2000" b="1" dirty="0"/>
              <a:t>Dependency injection</a:t>
            </a:r>
            <a:endParaRPr lang="en-IL" sz="2000" dirty="0"/>
          </a:p>
        </p:txBody>
      </p:sp>
      <p:sp>
        <p:nvSpPr>
          <p:cNvPr id="27" name="TextBox 26">
            <a:extLst>
              <a:ext uri="{FF2B5EF4-FFF2-40B4-BE49-F238E27FC236}">
                <a16:creationId xmlns:a16="http://schemas.microsoft.com/office/drawing/2014/main" id="{8E1DD998-9751-1F4C-87DE-E84A58F69387}"/>
              </a:ext>
            </a:extLst>
          </p:cNvPr>
          <p:cNvSpPr txBox="1"/>
          <p:nvPr/>
        </p:nvSpPr>
        <p:spPr>
          <a:xfrm>
            <a:off x="595626" y="4744848"/>
            <a:ext cx="2344424" cy="400110"/>
          </a:xfrm>
          <a:prstGeom prst="rect">
            <a:avLst/>
          </a:prstGeom>
          <a:noFill/>
        </p:spPr>
        <p:txBody>
          <a:bodyPr wrap="none" rtlCol="0">
            <a:spAutoFit/>
          </a:bodyPr>
          <a:lstStyle/>
          <a:p>
            <a:pPr marL="285750" indent="-285750">
              <a:buFont typeface="Wingdings" pitchFamily="2" charset="2"/>
              <a:buChar char="ü"/>
            </a:pPr>
            <a:r>
              <a:rPr lang="en-US" sz="2000" b="1" dirty="0"/>
              <a:t>Rest and </a:t>
            </a:r>
            <a:r>
              <a:rPr lang="en-US" sz="2000" b="1" dirty="0" err="1"/>
              <a:t>graphQL</a:t>
            </a:r>
            <a:endParaRPr lang="en-IL" sz="2000" b="1" dirty="0"/>
          </a:p>
        </p:txBody>
      </p:sp>
      <p:sp>
        <p:nvSpPr>
          <p:cNvPr id="28" name="TextBox 27">
            <a:extLst>
              <a:ext uri="{FF2B5EF4-FFF2-40B4-BE49-F238E27FC236}">
                <a16:creationId xmlns:a16="http://schemas.microsoft.com/office/drawing/2014/main" id="{D8C7C1A7-61F5-9540-B3D9-E08369ED16C9}"/>
              </a:ext>
            </a:extLst>
          </p:cNvPr>
          <p:cNvSpPr txBox="1"/>
          <p:nvPr/>
        </p:nvSpPr>
        <p:spPr>
          <a:xfrm>
            <a:off x="6084021" y="3153962"/>
            <a:ext cx="1349728" cy="400110"/>
          </a:xfrm>
          <a:prstGeom prst="rect">
            <a:avLst/>
          </a:prstGeom>
          <a:noFill/>
        </p:spPr>
        <p:txBody>
          <a:bodyPr wrap="none" rtlCol="0">
            <a:spAutoFit/>
          </a:bodyPr>
          <a:lstStyle/>
          <a:p>
            <a:r>
              <a:rPr lang="en-IL" sz="2000" b="1" dirty="0"/>
              <a:t>     Testable</a:t>
            </a:r>
            <a:endParaRPr lang="en-IL" sz="2000" dirty="0"/>
          </a:p>
        </p:txBody>
      </p:sp>
      <p:sp>
        <p:nvSpPr>
          <p:cNvPr id="29" name="TextBox 28">
            <a:extLst>
              <a:ext uri="{FF2B5EF4-FFF2-40B4-BE49-F238E27FC236}">
                <a16:creationId xmlns:a16="http://schemas.microsoft.com/office/drawing/2014/main" id="{2C21531C-AA44-DB45-948E-FD2A0AE6FC03}"/>
              </a:ext>
            </a:extLst>
          </p:cNvPr>
          <p:cNvSpPr txBox="1"/>
          <p:nvPr/>
        </p:nvSpPr>
        <p:spPr>
          <a:xfrm>
            <a:off x="6084021" y="4735791"/>
            <a:ext cx="4002088" cy="400110"/>
          </a:xfrm>
          <a:prstGeom prst="rect">
            <a:avLst/>
          </a:prstGeom>
          <a:noFill/>
        </p:spPr>
        <p:txBody>
          <a:bodyPr wrap="square" rtlCol="0">
            <a:spAutoFit/>
          </a:bodyPr>
          <a:lstStyle/>
          <a:p>
            <a:r>
              <a:rPr lang="en-US" sz="2000" b="1" dirty="0"/>
              <a:t>    Command-line interface (cli)</a:t>
            </a:r>
            <a:endParaRPr lang="en-IL" sz="2000" b="1" dirty="0"/>
          </a:p>
        </p:txBody>
      </p:sp>
      <p:sp>
        <p:nvSpPr>
          <p:cNvPr id="30" name="TextBox 29">
            <a:extLst>
              <a:ext uri="{FF2B5EF4-FFF2-40B4-BE49-F238E27FC236}">
                <a16:creationId xmlns:a16="http://schemas.microsoft.com/office/drawing/2014/main" id="{C364B7CE-5ED8-D149-B312-5256BD9478AA}"/>
              </a:ext>
            </a:extLst>
          </p:cNvPr>
          <p:cNvSpPr txBox="1"/>
          <p:nvPr/>
        </p:nvSpPr>
        <p:spPr>
          <a:xfrm>
            <a:off x="6049043" y="1711979"/>
            <a:ext cx="3032497" cy="400110"/>
          </a:xfrm>
          <a:prstGeom prst="rect">
            <a:avLst/>
          </a:prstGeom>
          <a:noFill/>
        </p:spPr>
        <p:txBody>
          <a:bodyPr wrap="none" rtlCol="0">
            <a:spAutoFit/>
          </a:bodyPr>
          <a:lstStyle/>
          <a:p>
            <a:pPr marL="285750" indent="-285750">
              <a:buFont typeface="Wingdings" pitchFamily="2" charset="2"/>
              <a:buChar char="ü"/>
            </a:pPr>
            <a:r>
              <a:rPr lang="en-IL" sz="2000" b="1" dirty="0"/>
              <a:t>Application architecture</a:t>
            </a:r>
            <a:endParaRPr lang="en-IL" sz="2000" dirty="0"/>
          </a:p>
        </p:txBody>
      </p:sp>
    </p:spTree>
    <p:extLst>
      <p:ext uri="{BB962C8B-B14F-4D97-AF65-F5344CB8AC3E}">
        <p14:creationId xmlns:p14="http://schemas.microsoft.com/office/powerpoint/2010/main" val="2359386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4EA5251-2062-0F4D-8781-FE2927776E9F}"/>
              </a:ext>
            </a:extLst>
          </p:cNvPr>
          <p:cNvSpPr txBox="1"/>
          <p:nvPr/>
        </p:nvSpPr>
        <p:spPr>
          <a:xfrm>
            <a:off x="791912" y="269929"/>
            <a:ext cx="8410703" cy="1015663"/>
          </a:xfrm>
          <a:prstGeom prst="rect">
            <a:avLst/>
          </a:prstGeom>
          <a:noFill/>
        </p:spPr>
        <p:txBody>
          <a:bodyPr wrap="square" rtlCol="0">
            <a:spAutoFit/>
          </a:bodyPr>
          <a:lstStyle/>
          <a:p>
            <a:r>
              <a:rPr lang="en-IL" sz="6000" b="1" dirty="0"/>
              <a:t>Why care about NestJS ?</a:t>
            </a:r>
          </a:p>
        </p:txBody>
      </p:sp>
      <p:pic>
        <p:nvPicPr>
          <p:cNvPr id="3" name="Picture 2" descr="A close up of a sign&#10;&#10;Description automatically generated">
            <a:extLst>
              <a:ext uri="{FF2B5EF4-FFF2-40B4-BE49-F238E27FC236}">
                <a16:creationId xmlns:a16="http://schemas.microsoft.com/office/drawing/2014/main" id="{0E7CAA4B-CFE1-C14F-B57D-CA8622CE0908}"/>
              </a:ext>
            </a:extLst>
          </p:cNvPr>
          <p:cNvPicPr>
            <a:picLocks noChangeAspect="1"/>
          </p:cNvPicPr>
          <p:nvPr/>
        </p:nvPicPr>
        <p:blipFill>
          <a:blip r:embed="rId3"/>
          <a:stretch>
            <a:fillRect/>
          </a:stretch>
        </p:blipFill>
        <p:spPr>
          <a:xfrm>
            <a:off x="987282" y="2030540"/>
            <a:ext cx="1400252" cy="789833"/>
          </a:xfrm>
          <a:prstGeom prst="rect">
            <a:avLst/>
          </a:prstGeom>
        </p:spPr>
      </p:pic>
      <p:pic>
        <p:nvPicPr>
          <p:cNvPr id="5" name="Picture 4" descr="A close up of a sign&#10;&#10;Description automatically generated">
            <a:extLst>
              <a:ext uri="{FF2B5EF4-FFF2-40B4-BE49-F238E27FC236}">
                <a16:creationId xmlns:a16="http://schemas.microsoft.com/office/drawing/2014/main" id="{7FF485EA-A1F7-F145-8E29-CAC5A58CCC79}"/>
              </a:ext>
            </a:extLst>
          </p:cNvPr>
          <p:cNvPicPr>
            <a:picLocks noChangeAspect="1"/>
          </p:cNvPicPr>
          <p:nvPr/>
        </p:nvPicPr>
        <p:blipFill>
          <a:blip r:embed="rId4"/>
          <a:stretch>
            <a:fillRect/>
          </a:stretch>
        </p:blipFill>
        <p:spPr>
          <a:xfrm>
            <a:off x="987282" y="3523340"/>
            <a:ext cx="1634854" cy="752879"/>
          </a:xfrm>
          <a:prstGeom prst="rect">
            <a:avLst/>
          </a:prstGeom>
        </p:spPr>
      </p:pic>
      <p:pic>
        <p:nvPicPr>
          <p:cNvPr id="7" name="Picture 6" descr="A picture containing object, clock&#10;&#10;Description automatically generated">
            <a:extLst>
              <a:ext uri="{FF2B5EF4-FFF2-40B4-BE49-F238E27FC236}">
                <a16:creationId xmlns:a16="http://schemas.microsoft.com/office/drawing/2014/main" id="{0ACE76C5-901B-384A-9218-15ECD3B294B3}"/>
              </a:ext>
            </a:extLst>
          </p:cNvPr>
          <p:cNvPicPr>
            <a:picLocks noChangeAspect="1"/>
          </p:cNvPicPr>
          <p:nvPr/>
        </p:nvPicPr>
        <p:blipFill>
          <a:blip r:embed="rId5"/>
          <a:stretch>
            <a:fillRect/>
          </a:stretch>
        </p:blipFill>
        <p:spPr>
          <a:xfrm>
            <a:off x="987282" y="5143100"/>
            <a:ext cx="1642729" cy="801924"/>
          </a:xfrm>
          <a:prstGeom prst="rect">
            <a:avLst/>
          </a:prstGeom>
        </p:spPr>
      </p:pic>
      <p:pic>
        <p:nvPicPr>
          <p:cNvPr id="19" name="Picture 18" descr="A close up of a sign&#10;&#10;Description automatically generated">
            <a:extLst>
              <a:ext uri="{FF2B5EF4-FFF2-40B4-BE49-F238E27FC236}">
                <a16:creationId xmlns:a16="http://schemas.microsoft.com/office/drawing/2014/main" id="{DB587225-B587-B840-928C-80A60F2213C3}"/>
              </a:ext>
            </a:extLst>
          </p:cNvPr>
          <p:cNvPicPr>
            <a:picLocks noChangeAspect="1"/>
          </p:cNvPicPr>
          <p:nvPr/>
        </p:nvPicPr>
        <p:blipFill>
          <a:blip r:embed="rId6"/>
          <a:stretch>
            <a:fillRect/>
          </a:stretch>
        </p:blipFill>
        <p:spPr>
          <a:xfrm>
            <a:off x="6268814" y="1976410"/>
            <a:ext cx="2038555" cy="1130761"/>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FCF9B47A-C42B-D049-AB46-773F97A06E1F}"/>
              </a:ext>
            </a:extLst>
          </p:cNvPr>
          <p:cNvPicPr>
            <a:picLocks noChangeAspect="1"/>
          </p:cNvPicPr>
          <p:nvPr/>
        </p:nvPicPr>
        <p:blipFill>
          <a:blip r:embed="rId7"/>
          <a:stretch>
            <a:fillRect/>
          </a:stretch>
        </p:blipFill>
        <p:spPr>
          <a:xfrm>
            <a:off x="6469399" y="3523294"/>
            <a:ext cx="816955" cy="752880"/>
          </a:xfrm>
          <a:prstGeom prst="rect">
            <a:avLst/>
          </a:prstGeom>
        </p:spPr>
      </p:pic>
      <p:pic>
        <p:nvPicPr>
          <p:cNvPr id="22" name="Picture 21">
            <a:extLst>
              <a:ext uri="{FF2B5EF4-FFF2-40B4-BE49-F238E27FC236}">
                <a16:creationId xmlns:a16="http://schemas.microsoft.com/office/drawing/2014/main" id="{E2902A25-C68A-FB43-A814-40493BA1C9B0}"/>
              </a:ext>
            </a:extLst>
          </p:cNvPr>
          <p:cNvPicPr>
            <a:picLocks noChangeAspect="1"/>
          </p:cNvPicPr>
          <p:nvPr/>
        </p:nvPicPr>
        <p:blipFill>
          <a:blip r:embed="rId8"/>
          <a:stretch>
            <a:fillRect/>
          </a:stretch>
        </p:blipFill>
        <p:spPr>
          <a:xfrm>
            <a:off x="6402683" y="5198599"/>
            <a:ext cx="1479492" cy="1024264"/>
          </a:xfrm>
          <a:prstGeom prst="rect">
            <a:avLst/>
          </a:prstGeom>
        </p:spPr>
      </p:pic>
      <p:sp>
        <p:nvSpPr>
          <p:cNvPr id="25" name="TextBox 24">
            <a:extLst>
              <a:ext uri="{FF2B5EF4-FFF2-40B4-BE49-F238E27FC236}">
                <a16:creationId xmlns:a16="http://schemas.microsoft.com/office/drawing/2014/main" id="{332165AD-C60E-684C-84BA-003B661EA8B0}"/>
              </a:ext>
            </a:extLst>
          </p:cNvPr>
          <p:cNvSpPr txBox="1"/>
          <p:nvPr/>
        </p:nvSpPr>
        <p:spPr>
          <a:xfrm>
            <a:off x="664901" y="1777466"/>
            <a:ext cx="1967205" cy="400110"/>
          </a:xfrm>
          <a:prstGeom prst="rect">
            <a:avLst/>
          </a:prstGeom>
          <a:noFill/>
        </p:spPr>
        <p:txBody>
          <a:bodyPr wrap="none" rtlCol="0">
            <a:spAutoFit/>
          </a:bodyPr>
          <a:lstStyle/>
          <a:p>
            <a:pPr marL="285750" indent="-285750">
              <a:buFont typeface="Wingdings" pitchFamily="2" charset="2"/>
              <a:buChar char="ü"/>
            </a:pPr>
            <a:r>
              <a:rPr lang="en-IL" sz="2000" b="1" dirty="0"/>
              <a:t>Type checking</a:t>
            </a:r>
          </a:p>
        </p:txBody>
      </p:sp>
      <p:sp>
        <p:nvSpPr>
          <p:cNvPr id="26" name="TextBox 25">
            <a:extLst>
              <a:ext uri="{FF2B5EF4-FFF2-40B4-BE49-F238E27FC236}">
                <a16:creationId xmlns:a16="http://schemas.microsoft.com/office/drawing/2014/main" id="{C4E80126-863B-FA45-8B76-1F3802987254}"/>
              </a:ext>
            </a:extLst>
          </p:cNvPr>
          <p:cNvSpPr txBox="1"/>
          <p:nvPr/>
        </p:nvSpPr>
        <p:spPr>
          <a:xfrm>
            <a:off x="595626" y="3107171"/>
            <a:ext cx="3422190" cy="400110"/>
          </a:xfrm>
          <a:prstGeom prst="rect">
            <a:avLst/>
          </a:prstGeom>
          <a:noFill/>
        </p:spPr>
        <p:txBody>
          <a:bodyPr wrap="square" rtlCol="0">
            <a:spAutoFit/>
          </a:bodyPr>
          <a:lstStyle/>
          <a:p>
            <a:pPr marL="285750" indent="-285750">
              <a:buFont typeface="Wingdings" pitchFamily="2" charset="2"/>
              <a:buChar char="ü"/>
            </a:pPr>
            <a:r>
              <a:rPr lang="en-IL" sz="2000" b="1" dirty="0"/>
              <a:t>Dependency injection</a:t>
            </a:r>
            <a:endParaRPr lang="en-IL" sz="2000" dirty="0"/>
          </a:p>
        </p:txBody>
      </p:sp>
      <p:sp>
        <p:nvSpPr>
          <p:cNvPr id="27" name="TextBox 26">
            <a:extLst>
              <a:ext uri="{FF2B5EF4-FFF2-40B4-BE49-F238E27FC236}">
                <a16:creationId xmlns:a16="http://schemas.microsoft.com/office/drawing/2014/main" id="{8E1DD998-9751-1F4C-87DE-E84A58F69387}"/>
              </a:ext>
            </a:extLst>
          </p:cNvPr>
          <p:cNvSpPr txBox="1"/>
          <p:nvPr/>
        </p:nvSpPr>
        <p:spPr>
          <a:xfrm>
            <a:off x="595626" y="4744848"/>
            <a:ext cx="2344424" cy="400110"/>
          </a:xfrm>
          <a:prstGeom prst="rect">
            <a:avLst/>
          </a:prstGeom>
          <a:noFill/>
        </p:spPr>
        <p:txBody>
          <a:bodyPr wrap="none" rtlCol="0">
            <a:spAutoFit/>
          </a:bodyPr>
          <a:lstStyle/>
          <a:p>
            <a:pPr marL="285750" indent="-285750">
              <a:buFont typeface="Wingdings" pitchFamily="2" charset="2"/>
              <a:buChar char="ü"/>
            </a:pPr>
            <a:r>
              <a:rPr lang="en-US" sz="2000" b="1" dirty="0"/>
              <a:t>Rest and </a:t>
            </a:r>
            <a:r>
              <a:rPr lang="en-US" sz="2000" b="1" dirty="0" err="1"/>
              <a:t>graphQL</a:t>
            </a:r>
            <a:endParaRPr lang="en-IL" sz="2000" b="1" dirty="0"/>
          </a:p>
        </p:txBody>
      </p:sp>
      <p:sp>
        <p:nvSpPr>
          <p:cNvPr id="28" name="TextBox 27">
            <a:extLst>
              <a:ext uri="{FF2B5EF4-FFF2-40B4-BE49-F238E27FC236}">
                <a16:creationId xmlns:a16="http://schemas.microsoft.com/office/drawing/2014/main" id="{D8C7C1A7-61F5-9540-B3D9-E08369ED16C9}"/>
              </a:ext>
            </a:extLst>
          </p:cNvPr>
          <p:cNvSpPr txBox="1"/>
          <p:nvPr/>
        </p:nvSpPr>
        <p:spPr>
          <a:xfrm>
            <a:off x="6084021" y="3153962"/>
            <a:ext cx="1349728" cy="400110"/>
          </a:xfrm>
          <a:prstGeom prst="rect">
            <a:avLst/>
          </a:prstGeom>
          <a:noFill/>
        </p:spPr>
        <p:txBody>
          <a:bodyPr wrap="none" rtlCol="0">
            <a:spAutoFit/>
          </a:bodyPr>
          <a:lstStyle/>
          <a:p>
            <a:pPr marL="285750" indent="-285750">
              <a:buFont typeface="Wingdings" pitchFamily="2" charset="2"/>
              <a:buChar char="ü"/>
            </a:pPr>
            <a:r>
              <a:rPr lang="en-IL" sz="2000" b="1" dirty="0"/>
              <a:t>Testable</a:t>
            </a:r>
            <a:endParaRPr lang="en-IL" sz="2000" dirty="0"/>
          </a:p>
        </p:txBody>
      </p:sp>
      <p:sp>
        <p:nvSpPr>
          <p:cNvPr id="29" name="TextBox 28">
            <a:extLst>
              <a:ext uri="{FF2B5EF4-FFF2-40B4-BE49-F238E27FC236}">
                <a16:creationId xmlns:a16="http://schemas.microsoft.com/office/drawing/2014/main" id="{2C21531C-AA44-DB45-948E-FD2A0AE6FC03}"/>
              </a:ext>
            </a:extLst>
          </p:cNvPr>
          <p:cNvSpPr txBox="1"/>
          <p:nvPr/>
        </p:nvSpPr>
        <p:spPr>
          <a:xfrm>
            <a:off x="6084021" y="4735791"/>
            <a:ext cx="4002088" cy="400110"/>
          </a:xfrm>
          <a:prstGeom prst="rect">
            <a:avLst/>
          </a:prstGeom>
          <a:noFill/>
        </p:spPr>
        <p:txBody>
          <a:bodyPr wrap="square" rtlCol="0">
            <a:spAutoFit/>
          </a:bodyPr>
          <a:lstStyle/>
          <a:p>
            <a:r>
              <a:rPr lang="en-US" sz="2000" b="1" dirty="0"/>
              <a:t>   Command-line interface (cli)</a:t>
            </a:r>
            <a:endParaRPr lang="en-IL" sz="2000" b="1" dirty="0"/>
          </a:p>
        </p:txBody>
      </p:sp>
      <p:sp>
        <p:nvSpPr>
          <p:cNvPr id="30" name="TextBox 29">
            <a:extLst>
              <a:ext uri="{FF2B5EF4-FFF2-40B4-BE49-F238E27FC236}">
                <a16:creationId xmlns:a16="http://schemas.microsoft.com/office/drawing/2014/main" id="{C364B7CE-5ED8-D149-B312-5256BD9478AA}"/>
              </a:ext>
            </a:extLst>
          </p:cNvPr>
          <p:cNvSpPr txBox="1"/>
          <p:nvPr/>
        </p:nvSpPr>
        <p:spPr>
          <a:xfrm>
            <a:off x="6049043" y="1711979"/>
            <a:ext cx="3032497" cy="400110"/>
          </a:xfrm>
          <a:prstGeom prst="rect">
            <a:avLst/>
          </a:prstGeom>
          <a:noFill/>
        </p:spPr>
        <p:txBody>
          <a:bodyPr wrap="none" rtlCol="0">
            <a:spAutoFit/>
          </a:bodyPr>
          <a:lstStyle/>
          <a:p>
            <a:pPr marL="285750" indent="-285750">
              <a:buFont typeface="Wingdings" pitchFamily="2" charset="2"/>
              <a:buChar char="ü"/>
            </a:pPr>
            <a:r>
              <a:rPr lang="en-IL" sz="2000" b="1" dirty="0"/>
              <a:t>Application architecture</a:t>
            </a:r>
            <a:endParaRPr lang="en-IL" sz="2000" dirty="0"/>
          </a:p>
        </p:txBody>
      </p:sp>
    </p:spTree>
    <p:extLst>
      <p:ext uri="{BB962C8B-B14F-4D97-AF65-F5344CB8AC3E}">
        <p14:creationId xmlns:p14="http://schemas.microsoft.com/office/powerpoint/2010/main" val="1951743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4EA5251-2062-0F4D-8781-FE2927776E9F}"/>
              </a:ext>
            </a:extLst>
          </p:cNvPr>
          <p:cNvSpPr txBox="1"/>
          <p:nvPr/>
        </p:nvSpPr>
        <p:spPr>
          <a:xfrm>
            <a:off x="791912" y="269929"/>
            <a:ext cx="8410703" cy="1015663"/>
          </a:xfrm>
          <a:prstGeom prst="rect">
            <a:avLst/>
          </a:prstGeom>
          <a:noFill/>
        </p:spPr>
        <p:txBody>
          <a:bodyPr wrap="square" rtlCol="0">
            <a:spAutoFit/>
          </a:bodyPr>
          <a:lstStyle/>
          <a:p>
            <a:r>
              <a:rPr lang="en-IL" sz="6000" b="1" dirty="0"/>
              <a:t>Why care about NestJS ?</a:t>
            </a:r>
          </a:p>
        </p:txBody>
      </p:sp>
      <p:pic>
        <p:nvPicPr>
          <p:cNvPr id="3" name="Picture 2" descr="A close up of a sign&#10;&#10;Description automatically generated">
            <a:extLst>
              <a:ext uri="{FF2B5EF4-FFF2-40B4-BE49-F238E27FC236}">
                <a16:creationId xmlns:a16="http://schemas.microsoft.com/office/drawing/2014/main" id="{0E7CAA4B-CFE1-C14F-B57D-CA8622CE0908}"/>
              </a:ext>
            </a:extLst>
          </p:cNvPr>
          <p:cNvPicPr>
            <a:picLocks noChangeAspect="1"/>
          </p:cNvPicPr>
          <p:nvPr/>
        </p:nvPicPr>
        <p:blipFill>
          <a:blip r:embed="rId3"/>
          <a:stretch>
            <a:fillRect/>
          </a:stretch>
        </p:blipFill>
        <p:spPr>
          <a:xfrm>
            <a:off x="987282" y="2030540"/>
            <a:ext cx="1400252" cy="789833"/>
          </a:xfrm>
          <a:prstGeom prst="rect">
            <a:avLst/>
          </a:prstGeom>
        </p:spPr>
      </p:pic>
      <p:pic>
        <p:nvPicPr>
          <p:cNvPr id="5" name="Picture 4" descr="A close up of a sign&#10;&#10;Description automatically generated">
            <a:extLst>
              <a:ext uri="{FF2B5EF4-FFF2-40B4-BE49-F238E27FC236}">
                <a16:creationId xmlns:a16="http://schemas.microsoft.com/office/drawing/2014/main" id="{7FF485EA-A1F7-F145-8E29-CAC5A58CCC79}"/>
              </a:ext>
            </a:extLst>
          </p:cNvPr>
          <p:cNvPicPr>
            <a:picLocks noChangeAspect="1"/>
          </p:cNvPicPr>
          <p:nvPr/>
        </p:nvPicPr>
        <p:blipFill>
          <a:blip r:embed="rId4"/>
          <a:stretch>
            <a:fillRect/>
          </a:stretch>
        </p:blipFill>
        <p:spPr>
          <a:xfrm>
            <a:off x="987282" y="3523340"/>
            <a:ext cx="1634854" cy="752879"/>
          </a:xfrm>
          <a:prstGeom prst="rect">
            <a:avLst/>
          </a:prstGeom>
        </p:spPr>
      </p:pic>
      <p:pic>
        <p:nvPicPr>
          <p:cNvPr id="7" name="Picture 6" descr="A picture containing object, clock&#10;&#10;Description automatically generated">
            <a:extLst>
              <a:ext uri="{FF2B5EF4-FFF2-40B4-BE49-F238E27FC236}">
                <a16:creationId xmlns:a16="http://schemas.microsoft.com/office/drawing/2014/main" id="{0ACE76C5-901B-384A-9218-15ECD3B294B3}"/>
              </a:ext>
            </a:extLst>
          </p:cNvPr>
          <p:cNvPicPr>
            <a:picLocks noChangeAspect="1"/>
          </p:cNvPicPr>
          <p:nvPr/>
        </p:nvPicPr>
        <p:blipFill>
          <a:blip r:embed="rId5"/>
          <a:stretch>
            <a:fillRect/>
          </a:stretch>
        </p:blipFill>
        <p:spPr>
          <a:xfrm>
            <a:off x="987282" y="5143100"/>
            <a:ext cx="1642729" cy="801924"/>
          </a:xfrm>
          <a:prstGeom prst="rect">
            <a:avLst/>
          </a:prstGeom>
        </p:spPr>
      </p:pic>
      <p:pic>
        <p:nvPicPr>
          <p:cNvPr id="19" name="Picture 18" descr="A close up of a sign&#10;&#10;Description automatically generated">
            <a:extLst>
              <a:ext uri="{FF2B5EF4-FFF2-40B4-BE49-F238E27FC236}">
                <a16:creationId xmlns:a16="http://schemas.microsoft.com/office/drawing/2014/main" id="{DB587225-B587-B840-928C-80A60F2213C3}"/>
              </a:ext>
            </a:extLst>
          </p:cNvPr>
          <p:cNvPicPr>
            <a:picLocks noChangeAspect="1"/>
          </p:cNvPicPr>
          <p:nvPr/>
        </p:nvPicPr>
        <p:blipFill>
          <a:blip r:embed="rId6"/>
          <a:stretch>
            <a:fillRect/>
          </a:stretch>
        </p:blipFill>
        <p:spPr>
          <a:xfrm>
            <a:off x="6268814" y="1976410"/>
            <a:ext cx="2038555" cy="1130761"/>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FCF9B47A-C42B-D049-AB46-773F97A06E1F}"/>
              </a:ext>
            </a:extLst>
          </p:cNvPr>
          <p:cNvPicPr>
            <a:picLocks noChangeAspect="1"/>
          </p:cNvPicPr>
          <p:nvPr/>
        </p:nvPicPr>
        <p:blipFill>
          <a:blip r:embed="rId7"/>
          <a:stretch>
            <a:fillRect/>
          </a:stretch>
        </p:blipFill>
        <p:spPr>
          <a:xfrm>
            <a:off x="6469399" y="3523294"/>
            <a:ext cx="816955" cy="752880"/>
          </a:xfrm>
          <a:prstGeom prst="rect">
            <a:avLst/>
          </a:prstGeom>
        </p:spPr>
      </p:pic>
      <p:pic>
        <p:nvPicPr>
          <p:cNvPr id="22" name="Picture 21">
            <a:extLst>
              <a:ext uri="{FF2B5EF4-FFF2-40B4-BE49-F238E27FC236}">
                <a16:creationId xmlns:a16="http://schemas.microsoft.com/office/drawing/2014/main" id="{E2902A25-C68A-FB43-A814-40493BA1C9B0}"/>
              </a:ext>
            </a:extLst>
          </p:cNvPr>
          <p:cNvPicPr>
            <a:picLocks noChangeAspect="1"/>
          </p:cNvPicPr>
          <p:nvPr/>
        </p:nvPicPr>
        <p:blipFill>
          <a:blip r:embed="rId8"/>
          <a:stretch>
            <a:fillRect/>
          </a:stretch>
        </p:blipFill>
        <p:spPr>
          <a:xfrm>
            <a:off x="6402683" y="5198599"/>
            <a:ext cx="1479492" cy="1024264"/>
          </a:xfrm>
          <a:prstGeom prst="rect">
            <a:avLst/>
          </a:prstGeom>
        </p:spPr>
      </p:pic>
      <p:sp>
        <p:nvSpPr>
          <p:cNvPr id="25" name="TextBox 24">
            <a:extLst>
              <a:ext uri="{FF2B5EF4-FFF2-40B4-BE49-F238E27FC236}">
                <a16:creationId xmlns:a16="http://schemas.microsoft.com/office/drawing/2014/main" id="{332165AD-C60E-684C-84BA-003B661EA8B0}"/>
              </a:ext>
            </a:extLst>
          </p:cNvPr>
          <p:cNvSpPr txBox="1"/>
          <p:nvPr/>
        </p:nvSpPr>
        <p:spPr>
          <a:xfrm>
            <a:off x="664901" y="1777466"/>
            <a:ext cx="1967205" cy="400110"/>
          </a:xfrm>
          <a:prstGeom prst="rect">
            <a:avLst/>
          </a:prstGeom>
          <a:noFill/>
        </p:spPr>
        <p:txBody>
          <a:bodyPr wrap="none" rtlCol="0">
            <a:spAutoFit/>
          </a:bodyPr>
          <a:lstStyle/>
          <a:p>
            <a:pPr marL="285750" indent="-285750">
              <a:buFont typeface="Wingdings" pitchFamily="2" charset="2"/>
              <a:buChar char="ü"/>
            </a:pPr>
            <a:r>
              <a:rPr lang="en-IL" sz="2000" b="1" dirty="0"/>
              <a:t>Type checking</a:t>
            </a:r>
          </a:p>
        </p:txBody>
      </p:sp>
      <p:sp>
        <p:nvSpPr>
          <p:cNvPr id="26" name="TextBox 25">
            <a:extLst>
              <a:ext uri="{FF2B5EF4-FFF2-40B4-BE49-F238E27FC236}">
                <a16:creationId xmlns:a16="http://schemas.microsoft.com/office/drawing/2014/main" id="{C4E80126-863B-FA45-8B76-1F3802987254}"/>
              </a:ext>
            </a:extLst>
          </p:cNvPr>
          <p:cNvSpPr txBox="1"/>
          <p:nvPr/>
        </p:nvSpPr>
        <p:spPr>
          <a:xfrm>
            <a:off x="595626" y="3107171"/>
            <a:ext cx="3422190" cy="400110"/>
          </a:xfrm>
          <a:prstGeom prst="rect">
            <a:avLst/>
          </a:prstGeom>
          <a:noFill/>
        </p:spPr>
        <p:txBody>
          <a:bodyPr wrap="square" rtlCol="0">
            <a:spAutoFit/>
          </a:bodyPr>
          <a:lstStyle/>
          <a:p>
            <a:pPr marL="285750" indent="-285750">
              <a:buFont typeface="Wingdings" pitchFamily="2" charset="2"/>
              <a:buChar char="ü"/>
            </a:pPr>
            <a:r>
              <a:rPr lang="en-IL" sz="2000" b="1" dirty="0"/>
              <a:t>Dependency injection</a:t>
            </a:r>
            <a:endParaRPr lang="en-IL" sz="2000" dirty="0"/>
          </a:p>
        </p:txBody>
      </p:sp>
      <p:sp>
        <p:nvSpPr>
          <p:cNvPr id="27" name="TextBox 26">
            <a:extLst>
              <a:ext uri="{FF2B5EF4-FFF2-40B4-BE49-F238E27FC236}">
                <a16:creationId xmlns:a16="http://schemas.microsoft.com/office/drawing/2014/main" id="{8E1DD998-9751-1F4C-87DE-E84A58F69387}"/>
              </a:ext>
            </a:extLst>
          </p:cNvPr>
          <p:cNvSpPr txBox="1"/>
          <p:nvPr/>
        </p:nvSpPr>
        <p:spPr>
          <a:xfrm>
            <a:off x="595626" y="4744848"/>
            <a:ext cx="2344424" cy="400110"/>
          </a:xfrm>
          <a:prstGeom prst="rect">
            <a:avLst/>
          </a:prstGeom>
          <a:noFill/>
        </p:spPr>
        <p:txBody>
          <a:bodyPr wrap="none" rtlCol="0">
            <a:spAutoFit/>
          </a:bodyPr>
          <a:lstStyle/>
          <a:p>
            <a:pPr marL="285750" indent="-285750">
              <a:buFont typeface="Wingdings" pitchFamily="2" charset="2"/>
              <a:buChar char="ü"/>
            </a:pPr>
            <a:r>
              <a:rPr lang="en-US" sz="2000" b="1" dirty="0"/>
              <a:t>Rest and </a:t>
            </a:r>
            <a:r>
              <a:rPr lang="en-US" sz="2000" b="1" dirty="0" err="1"/>
              <a:t>graphQL</a:t>
            </a:r>
            <a:endParaRPr lang="en-IL" sz="2000" b="1" dirty="0"/>
          </a:p>
        </p:txBody>
      </p:sp>
      <p:sp>
        <p:nvSpPr>
          <p:cNvPr id="28" name="TextBox 27">
            <a:extLst>
              <a:ext uri="{FF2B5EF4-FFF2-40B4-BE49-F238E27FC236}">
                <a16:creationId xmlns:a16="http://schemas.microsoft.com/office/drawing/2014/main" id="{D8C7C1A7-61F5-9540-B3D9-E08369ED16C9}"/>
              </a:ext>
            </a:extLst>
          </p:cNvPr>
          <p:cNvSpPr txBox="1"/>
          <p:nvPr/>
        </p:nvSpPr>
        <p:spPr>
          <a:xfrm>
            <a:off x="6084021" y="3153962"/>
            <a:ext cx="1349728" cy="400110"/>
          </a:xfrm>
          <a:prstGeom prst="rect">
            <a:avLst/>
          </a:prstGeom>
          <a:noFill/>
        </p:spPr>
        <p:txBody>
          <a:bodyPr wrap="none" rtlCol="0">
            <a:spAutoFit/>
          </a:bodyPr>
          <a:lstStyle/>
          <a:p>
            <a:pPr marL="285750" indent="-285750">
              <a:buFont typeface="Wingdings" pitchFamily="2" charset="2"/>
              <a:buChar char="ü"/>
            </a:pPr>
            <a:r>
              <a:rPr lang="en-IL" sz="2000" b="1" dirty="0"/>
              <a:t>Testable</a:t>
            </a:r>
            <a:endParaRPr lang="en-IL" sz="2000" dirty="0"/>
          </a:p>
        </p:txBody>
      </p:sp>
      <p:sp>
        <p:nvSpPr>
          <p:cNvPr id="29" name="TextBox 28">
            <a:extLst>
              <a:ext uri="{FF2B5EF4-FFF2-40B4-BE49-F238E27FC236}">
                <a16:creationId xmlns:a16="http://schemas.microsoft.com/office/drawing/2014/main" id="{2C21531C-AA44-DB45-948E-FD2A0AE6FC03}"/>
              </a:ext>
            </a:extLst>
          </p:cNvPr>
          <p:cNvSpPr txBox="1"/>
          <p:nvPr/>
        </p:nvSpPr>
        <p:spPr>
          <a:xfrm>
            <a:off x="6084021" y="4735791"/>
            <a:ext cx="4002088" cy="400110"/>
          </a:xfrm>
          <a:prstGeom prst="rect">
            <a:avLst/>
          </a:prstGeom>
          <a:noFill/>
        </p:spPr>
        <p:txBody>
          <a:bodyPr wrap="square" rtlCol="0">
            <a:spAutoFit/>
          </a:bodyPr>
          <a:lstStyle/>
          <a:p>
            <a:pPr marL="285750" indent="-285750">
              <a:buFont typeface="Wingdings" pitchFamily="2" charset="2"/>
              <a:buChar char="ü"/>
            </a:pPr>
            <a:r>
              <a:rPr lang="en-US" sz="2000" b="1" dirty="0"/>
              <a:t>Command-line interface (cli)</a:t>
            </a:r>
            <a:endParaRPr lang="en-IL" sz="2000" b="1" dirty="0"/>
          </a:p>
        </p:txBody>
      </p:sp>
      <p:sp>
        <p:nvSpPr>
          <p:cNvPr id="30" name="TextBox 29">
            <a:extLst>
              <a:ext uri="{FF2B5EF4-FFF2-40B4-BE49-F238E27FC236}">
                <a16:creationId xmlns:a16="http://schemas.microsoft.com/office/drawing/2014/main" id="{C364B7CE-5ED8-D149-B312-5256BD9478AA}"/>
              </a:ext>
            </a:extLst>
          </p:cNvPr>
          <p:cNvSpPr txBox="1"/>
          <p:nvPr/>
        </p:nvSpPr>
        <p:spPr>
          <a:xfrm>
            <a:off x="6049043" y="1711979"/>
            <a:ext cx="3032497" cy="400110"/>
          </a:xfrm>
          <a:prstGeom prst="rect">
            <a:avLst/>
          </a:prstGeom>
          <a:noFill/>
        </p:spPr>
        <p:txBody>
          <a:bodyPr wrap="none" rtlCol="0">
            <a:spAutoFit/>
          </a:bodyPr>
          <a:lstStyle/>
          <a:p>
            <a:pPr marL="285750" indent="-285750">
              <a:buFont typeface="Wingdings" pitchFamily="2" charset="2"/>
              <a:buChar char="ü"/>
            </a:pPr>
            <a:r>
              <a:rPr lang="en-IL" sz="2000" b="1" dirty="0"/>
              <a:t>Application architecture</a:t>
            </a:r>
            <a:endParaRPr lang="en-IL" sz="2000" dirty="0"/>
          </a:p>
        </p:txBody>
      </p:sp>
    </p:spTree>
    <p:extLst>
      <p:ext uri="{BB962C8B-B14F-4D97-AF65-F5344CB8AC3E}">
        <p14:creationId xmlns:p14="http://schemas.microsoft.com/office/powerpoint/2010/main" val="35168131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1729</TotalTime>
  <Words>2000</Words>
  <Application>Microsoft Macintosh PowerPoint</Application>
  <PresentationFormat>Widescreen</PresentationFormat>
  <Paragraphs>257</Paragraphs>
  <Slides>27</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Wingdings</vt:lpstr>
      <vt:lpstr>Office Theme</vt:lpstr>
      <vt:lpstr>NestJs – A progressive Node.js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Expande youre knowledge in NestJs! Come to NestJs course!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NestJs – A progressive Node.js framework</dc:title>
  <dc:creator>Avraham Hamu</dc:creator>
  <cp:lastModifiedBy>Avraham Hamu</cp:lastModifiedBy>
  <cp:revision>4</cp:revision>
  <dcterms:created xsi:type="dcterms:W3CDTF">2020-08-12T08:17:27Z</dcterms:created>
  <dcterms:modified xsi:type="dcterms:W3CDTF">2020-08-13T13:06:31Z</dcterms:modified>
</cp:coreProperties>
</file>